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73" r:id="rId4"/>
    <p:sldId id="258" r:id="rId5"/>
    <p:sldId id="265" r:id="rId6"/>
    <p:sldId id="287" r:id="rId7"/>
    <p:sldId id="285" r:id="rId8"/>
    <p:sldId id="259" r:id="rId9"/>
    <p:sldId id="267" r:id="rId10"/>
    <p:sldId id="268" r:id="rId11"/>
    <p:sldId id="260" r:id="rId12"/>
    <p:sldId id="261" r:id="rId13"/>
    <p:sldId id="266" r:id="rId14"/>
    <p:sldId id="272" r:id="rId15"/>
    <p:sldId id="291" r:id="rId16"/>
    <p:sldId id="263" r:id="rId17"/>
    <p:sldId id="264" r:id="rId18"/>
    <p:sldId id="271" r:id="rId19"/>
    <p:sldId id="274" r:id="rId20"/>
    <p:sldId id="275" r:id="rId21"/>
    <p:sldId id="279" r:id="rId22"/>
    <p:sldId id="277" r:id="rId23"/>
    <p:sldId id="278" r:id="rId24"/>
    <p:sldId id="281" r:id="rId25"/>
    <p:sldId id="283" r:id="rId26"/>
    <p:sldId id="284" r:id="rId27"/>
    <p:sldId id="289" r:id="rId28"/>
    <p:sldId id="282" r:id="rId29"/>
    <p:sldId id="269" r:id="rId30"/>
    <p:sldId id="280" r:id="rId31"/>
    <p:sldId id="286" r:id="rId32"/>
    <p:sldId id="290" r:id="rId33"/>
    <p:sldId id="292" r:id="rId34"/>
    <p:sldId id="288"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unes 先生Eduardo" initials="F先"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71"/>
  </p:normalViewPr>
  <p:slideViewPr>
    <p:cSldViewPr snapToGrid="0" snapToObjects="1">
      <p:cViewPr>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7/7/2017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7/7/2017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7/7/2017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7/7/2017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7/7/2017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7/7/2017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7/7/2017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7/7/2017</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s>
</file>

<file path=ppt/slides/_rels/slide12.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6.png"/><Relationship Id="rId7" Type="http://schemas.openxmlformats.org/officeDocument/2006/relationships/image" Target="../media/image10.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7.png"/><Relationship Id="rId11" Type="http://schemas.openxmlformats.org/officeDocument/2006/relationships/image" Target="../media/image21.png"/><Relationship Id="rId5" Type="http://schemas.openxmlformats.org/officeDocument/2006/relationships/image" Target="../media/image13.png"/><Relationship Id="rId10" Type="http://schemas.openxmlformats.org/officeDocument/2006/relationships/image" Target="../media/image20.png"/><Relationship Id="rId4" Type="http://schemas.openxmlformats.org/officeDocument/2006/relationships/image" Target="../media/image15.png"/><Relationship Id="rId9" Type="http://schemas.openxmlformats.org/officeDocument/2006/relationships/image" Target="../media/image19.png"/></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0.png"/><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20.png"/><Relationship Id="rId7"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 Id="rId6" Type="http://schemas.openxmlformats.org/officeDocument/2006/relationships/image" Target="../media/image23.png"/><Relationship Id="rId5" Type="http://schemas.openxmlformats.org/officeDocument/2006/relationships/image" Target="../media/image8.png"/><Relationship Id="rId10" Type="http://schemas.openxmlformats.org/officeDocument/2006/relationships/image" Target="../media/image21.png"/><Relationship Id="rId4" Type="http://schemas.openxmlformats.org/officeDocument/2006/relationships/image" Target="../media/image10.png"/><Relationship Id="rId9" Type="http://schemas.openxmlformats.org/officeDocument/2006/relationships/image" Target="../media/image9.png"/></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35343" y="4363648"/>
            <a:ext cx="5876482" cy="923330"/>
          </a:xfrm>
          <a:prstGeom prst="rect">
            <a:avLst/>
          </a:prstGeom>
          <a:noFill/>
        </p:spPr>
        <p:txBody>
          <a:bodyPr wrap="none" lIns="91440" tIns="45720" rIns="91440" bIns="45720">
            <a:spAutoFit/>
          </a:bodyPr>
          <a:lstStyle/>
          <a:p>
            <a:pPr algn="ctr"/>
            <a:r>
              <a:rPr lang="en-US" sz="54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ADSOFTWARE V4.0</a:t>
            </a:r>
            <a:endParaRPr lang="en-US" sz="54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82777" y="516923"/>
            <a:ext cx="4581611" cy="4581611"/>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43045" y="4500193"/>
            <a:ext cx="650240" cy="650240"/>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09473" y="4228454"/>
            <a:ext cx="410570" cy="310431"/>
          </a:xfrm>
          <a:prstGeom prst="rect">
            <a:avLst/>
          </a:prstGeom>
        </p:spPr>
      </p:pic>
      <p:sp>
        <p:nvSpPr>
          <p:cNvPr id="2" name="Rectangle 1"/>
          <p:cNvSpPr/>
          <p:nvPr/>
        </p:nvSpPr>
        <p:spPr>
          <a:xfrm>
            <a:off x="3259909" y="4315527"/>
            <a:ext cx="1466876" cy="369332"/>
          </a:xfrm>
          <a:prstGeom prst="rect">
            <a:avLst/>
          </a:prstGeom>
          <a:noFill/>
        </p:spPr>
        <p:txBody>
          <a:bodyPr wrap="none" lIns="91440" tIns="45720" rIns="91440" bIns="45720">
            <a:spAutoFit/>
          </a:bodyPr>
          <a:lstStyle/>
          <a:p>
            <a:pPr algn="ctr"/>
            <a:r>
              <a:rPr lang="es-ES"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A-Z Software</a:t>
            </a:r>
            <a:endParaRPr lang="es-ES_tradnl"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Tree>
    <p:extLst>
      <p:ext uri="{BB962C8B-B14F-4D97-AF65-F5344CB8AC3E}">
        <p14:creationId xmlns:p14="http://schemas.microsoft.com/office/powerpoint/2010/main" val="64489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56934" y="6457890"/>
            <a:ext cx="2296783" cy="400110"/>
          </a:xfrm>
          <a:prstGeom prst="rect">
            <a:avLst/>
          </a:prstGeom>
          <a:noFill/>
        </p:spPr>
        <p:txBody>
          <a:bodyPr wrap="none" lIns="91440" tIns="45720" rIns="91440" bIns="45720">
            <a:spAutoFit/>
          </a:bodyPr>
          <a:lstStyle/>
          <a:p>
            <a:pPr algn="ctr"/>
            <a:r>
              <a:rPr lang="en-US" sz="20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ADSOFTWARE V4.0</a:t>
            </a:r>
            <a:endParaRPr lang="en-US" sz="20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7" name="Rectangle 6"/>
          <p:cNvSpPr/>
          <p:nvPr/>
        </p:nvSpPr>
        <p:spPr>
          <a:xfrm>
            <a:off x="10063180" y="6319390"/>
            <a:ext cx="1042144" cy="276999"/>
          </a:xfrm>
          <a:prstGeom prst="rect">
            <a:avLst/>
          </a:prstGeom>
          <a:noFill/>
        </p:spPr>
        <p:txBody>
          <a:bodyPr wrap="none" lIns="91440" tIns="45720" rIns="91440" bIns="45720">
            <a:spAutoFit/>
          </a:bodyPr>
          <a:lstStyle/>
          <a:p>
            <a:pPr algn="ctr"/>
            <a:r>
              <a:rPr lang="es-ES" sz="12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A-Z Software</a:t>
            </a:r>
            <a:endParaRPr lang="en-US" sz="12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9" name="Rectangle 8"/>
          <p:cNvSpPr/>
          <p:nvPr/>
        </p:nvSpPr>
        <p:spPr>
          <a:xfrm>
            <a:off x="4732032" y="706048"/>
            <a:ext cx="1829347" cy="523220"/>
          </a:xfrm>
          <a:prstGeom prst="rect">
            <a:avLst/>
          </a:prstGeom>
          <a:noFill/>
        </p:spPr>
        <p:txBody>
          <a:bodyPr wrap="none" lIns="91440" tIns="45720" rIns="91440" bIns="45720">
            <a:spAutoFit/>
          </a:bodyPr>
          <a:lstStyle/>
          <a:p>
            <a:pPr algn="ctr"/>
            <a:r>
              <a:rPr lang="es-ES_tradnl"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Beneficios</a:t>
            </a:r>
            <a:endParaRPr lang="es-ES_tradnl" sz="2800" b="0" cap="none" spc="0" dirty="0">
              <a:ln w="0"/>
              <a:solidFill>
                <a:schemeClr val="tx1"/>
              </a:solidFill>
              <a:effectLst>
                <a:outerShdw blurRad="38100" dist="19050" dir="2700000" algn="tl" rotWithShape="0">
                  <a:schemeClr val="dk1">
                    <a:alpha val="40000"/>
                  </a:schemeClr>
                </a:outerShdw>
              </a:effectLst>
              <a:latin typeface="Trebuchet MS" charset="0"/>
              <a:ea typeface="Trebuchet MS" charset="0"/>
              <a:cs typeface="Trebuchet MS" charset="0"/>
            </a:endParaRPr>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94034" y="1760982"/>
            <a:ext cx="511895" cy="387043"/>
          </a:xfrm>
          <a:prstGeom prst="rect">
            <a:avLst/>
          </a:prstGeom>
        </p:spPr>
      </p:pic>
      <p:sp>
        <p:nvSpPr>
          <p:cNvPr id="13" name="Rectangle 12"/>
          <p:cNvSpPr/>
          <p:nvPr/>
        </p:nvSpPr>
        <p:spPr>
          <a:xfrm>
            <a:off x="3205929" y="1673807"/>
            <a:ext cx="5024132" cy="523220"/>
          </a:xfrm>
          <a:prstGeom prst="rect">
            <a:avLst/>
          </a:prstGeom>
          <a:noFill/>
        </p:spPr>
        <p:txBody>
          <a:bodyPr wrap="none" lIns="91440" tIns="45720" rIns="91440" bIns="45720">
            <a:spAutoFit/>
          </a:bodyPr>
          <a:lstStyle/>
          <a:p>
            <a:pPr algn="ctr"/>
            <a:r>
              <a:rPr lang="es-ES_tradnl"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Centralización de Información</a:t>
            </a:r>
            <a:endParaRPr lang="es-ES_tradnl" sz="2800" b="0" cap="none" spc="0" dirty="0">
              <a:ln w="0"/>
              <a:solidFill>
                <a:schemeClr val="tx1"/>
              </a:solidFill>
              <a:effectLst>
                <a:outerShdw blurRad="38100" dist="19050" dir="2700000" algn="tl" rotWithShape="0">
                  <a:schemeClr val="dk1">
                    <a:alpha val="40000"/>
                  </a:schemeClr>
                </a:outerShdw>
              </a:effectLst>
              <a:latin typeface="Trebuchet MS" charset="0"/>
              <a:ea typeface="Trebuchet MS" charset="0"/>
              <a:cs typeface="Trebuchet MS" charset="0"/>
            </a:endParaRPr>
          </a:p>
        </p:txBody>
      </p:sp>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94034" y="2294164"/>
            <a:ext cx="511895" cy="387043"/>
          </a:xfrm>
          <a:prstGeom prst="rect">
            <a:avLst/>
          </a:prstGeom>
        </p:spPr>
      </p:pic>
      <p:sp>
        <p:nvSpPr>
          <p:cNvPr id="15" name="Rectangle 14"/>
          <p:cNvSpPr/>
          <p:nvPr/>
        </p:nvSpPr>
        <p:spPr>
          <a:xfrm>
            <a:off x="3205929" y="2188665"/>
            <a:ext cx="4463081" cy="523220"/>
          </a:xfrm>
          <a:prstGeom prst="rect">
            <a:avLst/>
          </a:prstGeom>
          <a:noFill/>
        </p:spPr>
        <p:txBody>
          <a:bodyPr wrap="none" lIns="91440" tIns="45720" rIns="91440" bIns="45720">
            <a:spAutoFit/>
          </a:bodyPr>
          <a:lstStyle/>
          <a:p>
            <a:pPr algn="ctr"/>
            <a:r>
              <a:rPr lang="es-ES_tradnl"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Integridad </a:t>
            </a:r>
            <a:r>
              <a:rPr lang="es-ES_tradnl" sz="2800" smtClean="0">
                <a:ln w="0"/>
                <a:effectLst>
                  <a:outerShdw blurRad="38100" dist="19050" dir="2700000" algn="tl" rotWithShape="0">
                    <a:schemeClr val="dk1">
                      <a:alpha val="40000"/>
                    </a:schemeClr>
                  </a:outerShdw>
                </a:effectLst>
                <a:latin typeface="Trebuchet MS" charset="0"/>
                <a:ea typeface="Trebuchet MS" charset="0"/>
                <a:cs typeface="Trebuchet MS" charset="0"/>
              </a:rPr>
              <a:t>de Información </a:t>
            </a:r>
            <a:endParaRPr lang="es-ES_tradnl" sz="2800" b="0" cap="none" spc="0" dirty="0">
              <a:ln w="0"/>
              <a:solidFill>
                <a:schemeClr val="tx1"/>
              </a:solidFill>
              <a:effectLst>
                <a:outerShdw blurRad="38100" dist="19050" dir="2700000" algn="tl" rotWithShape="0">
                  <a:schemeClr val="dk1">
                    <a:alpha val="40000"/>
                  </a:schemeClr>
                </a:outerShdw>
              </a:effectLst>
              <a:latin typeface="Trebuchet MS" charset="0"/>
              <a:ea typeface="Trebuchet MS" charset="0"/>
              <a:cs typeface="Trebuchet MS" charset="0"/>
            </a:endParaRPr>
          </a:p>
        </p:txBody>
      </p:sp>
      <p:pic>
        <p:nvPicPr>
          <p:cNvPr id="18" name="Picture 1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94034" y="2902177"/>
            <a:ext cx="511895" cy="387043"/>
          </a:xfrm>
          <a:prstGeom prst="rect">
            <a:avLst/>
          </a:prstGeom>
        </p:spPr>
      </p:pic>
      <p:sp>
        <p:nvSpPr>
          <p:cNvPr id="20" name="Rectangle 19"/>
          <p:cNvSpPr/>
          <p:nvPr/>
        </p:nvSpPr>
        <p:spPr>
          <a:xfrm>
            <a:off x="3205929" y="2796678"/>
            <a:ext cx="4913013" cy="523220"/>
          </a:xfrm>
          <a:prstGeom prst="rect">
            <a:avLst/>
          </a:prstGeom>
          <a:noFill/>
        </p:spPr>
        <p:txBody>
          <a:bodyPr wrap="none" lIns="91440" tIns="45720" rIns="91440" bIns="45720">
            <a:spAutoFit/>
          </a:bodyPr>
          <a:lstStyle/>
          <a:p>
            <a:pPr algn="ctr"/>
            <a:r>
              <a:rPr lang="es-ES_tradnl" sz="2800" smtClean="0">
                <a:ln w="0"/>
                <a:effectLst>
                  <a:outerShdw blurRad="38100" dist="19050" dir="2700000" algn="tl" rotWithShape="0">
                    <a:schemeClr val="dk1">
                      <a:alpha val="40000"/>
                    </a:schemeClr>
                  </a:outerShdw>
                </a:effectLst>
                <a:latin typeface="Trebuchet MS" charset="0"/>
                <a:ea typeface="Trebuchet MS" charset="0"/>
                <a:cs typeface="Trebuchet MS" charset="0"/>
              </a:rPr>
              <a:t>Evitar Duplicidad de Procesos</a:t>
            </a:r>
            <a:endParaRPr lang="es-ES_tradnl" sz="2800" b="0" cap="none" spc="0" dirty="0">
              <a:ln w="0"/>
              <a:solidFill>
                <a:schemeClr val="tx1"/>
              </a:solidFill>
              <a:effectLst>
                <a:outerShdw blurRad="38100" dist="19050" dir="2700000" algn="tl" rotWithShape="0">
                  <a:schemeClr val="dk1">
                    <a:alpha val="40000"/>
                  </a:schemeClr>
                </a:outerShdw>
              </a:effectLst>
              <a:latin typeface="Trebuchet MS" charset="0"/>
              <a:ea typeface="Trebuchet MS" charset="0"/>
              <a:cs typeface="Trebuchet MS" charset="0"/>
            </a:endParaRPr>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94034" y="3466276"/>
            <a:ext cx="511895" cy="387043"/>
          </a:xfrm>
          <a:prstGeom prst="rect">
            <a:avLst/>
          </a:prstGeom>
        </p:spPr>
      </p:pic>
      <p:sp>
        <p:nvSpPr>
          <p:cNvPr id="12" name="Rectangle 11"/>
          <p:cNvSpPr/>
          <p:nvPr/>
        </p:nvSpPr>
        <p:spPr>
          <a:xfrm>
            <a:off x="3225048" y="3394719"/>
            <a:ext cx="3013967" cy="523220"/>
          </a:xfrm>
          <a:prstGeom prst="rect">
            <a:avLst/>
          </a:prstGeom>
          <a:noFill/>
        </p:spPr>
        <p:txBody>
          <a:bodyPr wrap="none" lIns="91440" tIns="45720" rIns="91440" bIns="45720">
            <a:spAutoFit/>
          </a:bodyPr>
          <a:lstStyle/>
          <a:p>
            <a:pPr algn="ctr"/>
            <a:r>
              <a:rPr lang="es-ES_tradnl" sz="2800" smtClean="0">
                <a:ln w="0"/>
                <a:effectLst>
                  <a:outerShdw blurRad="38100" dist="19050" dir="2700000" algn="tl" rotWithShape="0">
                    <a:schemeClr val="dk1">
                      <a:alpha val="40000"/>
                    </a:schemeClr>
                  </a:outerShdw>
                </a:effectLst>
                <a:latin typeface="Trebuchet MS" charset="0"/>
                <a:ea typeface="Trebuchet MS" charset="0"/>
                <a:cs typeface="Trebuchet MS" charset="0"/>
              </a:rPr>
              <a:t>Facilidad de pago</a:t>
            </a:r>
            <a:endParaRPr lang="es-ES_tradnl" sz="2800" b="0" cap="none" spc="0" dirty="0">
              <a:ln w="0"/>
              <a:solidFill>
                <a:schemeClr val="tx1"/>
              </a:solidFill>
              <a:effectLst>
                <a:outerShdw blurRad="38100" dist="19050" dir="2700000" algn="tl" rotWithShape="0">
                  <a:schemeClr val="dk1">
                    <a:alpha val="40000"/>
                  </a:schemeClr>
                </a:outerShdw>
              </a:effectLst>
              <a:latin typeface="Trebuchet MS" charset="0"/>
              <a:ea typeface="Trebuchet MS" charset="0"/>
              <a:cs typeface="Trebuchet MS" charset="0"/>
            </a:endParaRPr>
          </a:p>
        </p:txBody>
      </p:sp>
    </p:spTree>
    <p:extLst>
      <p:ext uri="{BB962C8B-B14F-4D97-AF65-F5344CB8AC3E}">
        <p14:creationId xmlns:p14="http://schemas.microsoft.com/office/powerpoint/2010/main" val="488896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018649" y="6457890"/>
            <a:ext cx="2173351" cy="400110"/>
          </a:xfrm>
          <a:prstGeom prst="rect">
            <a:avLst/>
          </a:prstGeom>
          <a:noFill/>
        </p:spPr>
        <p:txBody>
          <a:bodyPr wrap="none" lIns="91440" tIns="45720" rIns="91440" bIns="45720">
            <a:spAutoFit/>
          </a:bodyPr>
          <a:lstStyle/>
          <a:p>
            <a:pPr algn="ctr"/>
            <a:r>
              <a:rPr lang="en-US" sz="20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ADSOFWARE V4.0</a:t>
            </a:r>
            <a:endParaRPr lang="en-US" sz="20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7" name="Rectangle 6"/>
          <p:cNvSpPr/>
          <p:nvPr/>
        </p:nvSpPr>
        <p:spPr>
          <a:xfrm>
            <a:off x="10063180" y="6319390"/>
            <a:ext cx="1042144" cy="276999"/>
          </a:xfrm>
          <a:prstGeom prst="rect">
            <a:avLst/>
          </a:prstGeom>
          <a:noFill/>
        </p:spPr>
        <p:txBody>
          <a:bodyPr wrap="none" lIns="91440" tIns="45720" rIns="91440" bIns="45720">
            <a:spAutoFit/>
          </a:bodyPr>
          <a:lstStyle/>
          <a:p>
            <a:pPr algn="ctr"/>
            <a:r>
              <a:rPr lang="es-ES" sz="12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A-Z Software</a:t>
            </a:r>
            <a:endParaRPr lang="en-US" sz="12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9" name="Rectangle 8"/>
          <p:cNvSpPr/>
          <p:nvPr/>
        </p:nvSpPr>
        <p:spPr>
          <a:xfrm>
            <a:off x="3184284" y="478024"/>
            <a:ext cx="4843570" cy="523220"/>
          </a:xfrm>
          <a:prstGeom prst="rect">
            <a:avLst/>
          </a:prstGeom>
          <a:noFill/>
        </p:spPr>
        <p:txBody>
          <a:bodyPr wrap="none" lIns="91440" tIns="45720" rIns="91440" bIns="45720">
            <a:spAutoFit/>
          </a:bodyPr>
          <a:lstStyle/>
          <a:p>
            <a:pPr algn="ctr"/>
            <a:r>
              <a:rPr lang="es-ES_tradnl"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Proceso</a:t>
            </a:r>
            <a:r>
              <a:rPr lang="en-US"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 Actual </a:t>
            </a:r>
            <a:r>
              <a:rPr lang="en-US" sz="2800" dirty="0" err="1" smtClean="0">
                <a:ln w="0"/>
                <a:effectLst>
                  <a:outerShdw blurRad="38100" dist="19050" dir="2700000" algn="tl" rotWithShape="0">
                    <a:schemeClr val="dk1">
                      <a:alpha val="40000"/>
                    </a:schemeClr>
                  </a:outerShdw>
                </a:effectLst>
                <a:latin typeface="Trebuchet MS" charset="0"/>
                <a:ea typeface="Trebuchet MS" charset="0"/>
                <a:cs typeface="Trebuchet MS" charset="0"/>
              </a:rPr>
              <a:t>Dependencias</a:t>
            </a:r>
            <a:endParaRPr lang="es-ES_tradnl" sz="2800" dirty="0">
              <a:ln w="0"/>
              <a:effectLst>
                <a:outerShdw blurRad="38100" dist="19050" dir="2700000" algn="tl" rotWithShape="0">
                  <a:schemeClr val="dk1">
                    <a:alpha val="40000"/>
                  </a:schemeClr>
                </a:outerShdw>
              </a:effectLst>
              <a:latin typeface="Trebuchet MS" charset="0"/>
              <a:ea typeface="Trebuchet MS" charset="0"/>
              <a:cs typeface="Trebuchet MS" charset="0"/>
            </a:endParaRPr>
          </a:p>
        </p:txBody>
      </p:sp>
      <p:sp>
        <p:nvSpPr>
          <p:cNvPr id="2" name="TextBox 1"/>
          <p:cNvSpPr txBox="1"/>
          <p:nvPr/>
        </p:nvSpPr>
        <p:spPr>
          <a:xfrm>
            <a:off x="1587971" y="1932806"/>
            <a:ext cx="1311321" cy="646331"/>
          </a:xfrm>
          <a:prstGeom prst="rect">
            <a:avLst/>
          </a:prstGeom>
          <a:noFill/>
        </p:spPr>
        <p:txBody>
          <a:bodyPr wrap="none" rtlCol="0">
            <a:spAutoFit/>
          </a:bodyPr>
          <a:lstStyle/>
          <a:p>
            <a:pPr algn="ctr"/>
            <a:r>
              <a:rPr lang="es-ES_tradnl" dirty="0" smtClean="0"/>
              <a:t>1.Recolectar</a:t>
            </a:r>
          </a:p>
          <a:p>
            <a:pPr algn="ctr"/>
            <a:r>
              <a:rPr lang="es-ES_tradnl" dirty="0" smtClean="0"/>
              <a:t>Información</a:t>
            </a:r>
            <a:endParaRPr lang="es-ES_tradnl" dirty="0"/>
          </a:p>
        </p:txBody>
      </p:sp>
      <p:sp>
        <p:nvSpPr>
          <p:cNvPr id="10" name="TextBox 9"/>
          <p:cNvSpPr txBox="1"/>
          <p:nvPr/>
        </p:nvSpPr>
        <p:spPr>
          <a:xfrm>
            <a:off x="5215316" y="1940365"/>
            <a:ext cx="1817485" cy="646331"/>
          </a:xfrm>
          <a:prstGeom prst="rect">
            <a:avLst/>
          </a:prstGeom>
          <a:noFill/>
        </p:spPr>
        <p:txBody>
          <a:bodyPr wrap="none" rtlCol="0">
            <a:spAutoFit/>
          </a:bodyPr>
          <a:lstStyle/>
          <a:p>
            <a:pPr algn="ctr"/>
            <a:r>
              <a:rPr lang="es-ES_tradnl" dirty="0" smtClean="0"/>
              <a:t>3.Llenar Formatos</a:t>
            </a:r>
          </a:p>
          <a:p>
            <a:pPr algn="ctr"/>
            <a:r>
              <a:rPr lang="es-ES_tradnl" dirty="0" smtClean="0"/>
              <a:t>En EXCEL</a:t>
            </a:r>
            <a:endParaRPr lang="es-ES_tradnl" dirty="0"/>
          </a:p>
        </p:txBody>
      </p:sp>
      <p:sp>
        <p:nvSpPr>
          <p:cNvPr id="11" name="TextBox 10"/>
          <p:cNvSpPr txBox="1"/>
          <p:nvPr/>
        </p:nvSpPr>
        <p:spPr>
          <a:xfrm>
            <a:off x="7613647" y="1940365"/>
            <a:ext cx="1999009" cy="646331"/>
          </a:xfrm>
          <a:prstGeom prst="rect">
            <a:avLst/>
          </a:prstGeom>
          <a:noFill/>
        </p:spPr>
        <p:txBody>
          <a:bodyPr wrap="none" rtlCol="0">
            <a:spAutoFit/>
          </a:bodyPr>
          <a:lstStyle/>
          <a:p>
            <a:pPr algn="ctr"/>
            <a:r>
              <a:rPr lang="es-ES_tradnl" dirty="0" smtClean="0"/>
              <a:t>4.Realizar Cálculos </a:t>
            </a:r>
          </a:p>
          <a:p>
            <a:pPr algn="ctr"/>
            <a:r>
              <a:rPr lang="es-ES_tradnl" dirty="0" smtClean="0"/>
              <a:t>Según formulas </a:t>
            </a:r>
            <a:endParaRPr lang="es-ES_tradnl" dirty="0"/>
          </a:p>
        </p:txBody>
      </p:sp>
      <p:sp>
        <p:nvSpPr>
          <p:cNvPr id="12" name="TextBox 11"/>
          <p:cNvSpPr txBox="1"/>
          <p:nvPr/>
        </p:nvSpPr>
        <p:spPr>
          <a:xfrm>
            <a:off x="3339378" y="1940365"/>
            <a:ext cx="1523174" cy="923330"/>
          </a:xfrm>
          <a:prstGeom prst="rect">
            <a:avLst/>
          </a:prstGeom>
          <a:noFill/>
        </p:spPr>
        <p:txBody>
          <a:bodyPr wrap="none" rtlCol="0">
            <a:spAutoFit/>
          </a:bodyPr>
          <a:lstStyle/>
          <a:p>
            <a:pPr algn="ctr"/>
            <a:r>
              <a:rPr lang="es-ES_tradnl" dirty="0" smtClean="0"/>
              <a:t>2.Clasificar el </a:t>
            </a:r>
          </a:p>
          <a:p>
            <a:pPr algn="ctr"/>
            <a:r>
              <a:rPr lang="es-ES_tradnl" dirty="0" smtClean="0"/>
              <a:t>Tipo de </a:t>
            </a:r>
          </a:p>
          <a:p>
            <a:pPr algn="ctr"/>
            <a:r>
              <a:rPr lang="es-ES_tradnl" dirty="0" smtClean="0"/>
              <a:t>Información</a:t>
            </a:r>
            <a:endParaRPr lang="es-ES_tradnl" dirty="0"/>
          </a:p>
        </p:txBody>
      </p:sp>
      <p:sp>
        <p:nvSpPr>
          <p:cNvPr id="13" name="TextBox 12"/>
          <p:cNvSpPr txBox="1"/>
          <p:nvPr/>
        </p:nvSpPr>
        <p:spPr>
          <a:xfrm>
            <a:off x="1183984" y="4125386"/>
            <a:ext cx="2119298" cy="923330"/>
          </a:xfrm>
          <a:prstGeom prst="rect">
            <a:avLst/>
          </a:prstGeom>
          <a:noFill/>
        </p:spPr>
        <p:txBody>
          <a:bodyPr wrap="none" rtlCol="0">
            <a:spAutoFit/>
          </a:bodyPr>
          <a:lstStyle/>
          <a:p>
            <a:pPr algn="ctr"/>
            <a:r>
              <a:rPr lang="es-ES_tradnl" dirty="0" smtClean="0"/>
              <a:t>5.Imprimir reportes y</a:t>
            </a:r>
          </a:p>
          <a:p>
            <a:pPr algn="ctr"/>
            <a:r>
              <a:rPr lang="es-ES_tradnl" dirty="0" smtClean="0"/>
              <a:t>Definir </a:t>
            </a:r>
          </a:p>
          <a:p>
            <a:pPr algn="ctr"/>
            <a:r>
              <a:rPr lang="es-ES_tradnl" dirty="0" smtClean="0"/>
              <a:t>Monto a Pagar</a:t>
            </a:r>
            <a:endParaRPr lang="es-ES_tradnl" dirty="0"/>
          </a:p>
        </p:txBody>
      </p:sp>
      <p:sp>
        <p:nvSpPr>
          <p:cNvPr id="14" name="TextBox 13"/>
          <p:cNvSpPr txBox="1"/>
          <p:nvPr/>
        </p:nvSpPr>
        <p:spPr>
          <a:xfrm>
            <a:off x="3519943" y="4125385"/>
            <a:ext cx="1226168" cy="646331"/>
          </a:xfrm>
          <a:prstGeom prst="rect">
            <a:avLst/>
          </a:prstGeom>
          <a:noFill/>
        </p:spPr>
        <p:txBody>
          <a:bodyPr wrap="none" rtlCol="0">
            <a:spAutoFit/>
          </a:bodyPr>
          <a:lstStyle/>
          <a:p>
            <a:pPr algn="ctr"/>
            <a:r>
              <a:rPr lang="es-ES_tradnl" dirty="0" smtClean="0"/>
              <a:t>6.Elaborar </a:t>
            </a:r>
          </a:p>
          <a:p>
            <a:pPr algn="ctr"/>
            <a:r>
              <a:rPr lang="es-ES_tradnl" dirty="0" smtClean="0"/>
              <a:t>Cheque</a:t>
            </a:r>
            <a:endParaRPr lang="es-ES_tradnl" dirty="0"/>
          </a:p>
        </p:txBody>
      </p:sp>
      <p:sp>
        <p:nvSpPr>
          <p:cNvPr id="15" name="TextBox 14"/>
          <p:cNvSpPr txBox="1"/>
          <p:nvPr/>
        </p:nvSpPr>
        <p:spPr>
          <a:xfrm>
            <a:off x="5362474" y="4125384"/>
            <a:ext cx="1523174" cy="646331"/>
          </a:xfrm>
          <a:prstGeom prst="rect">
            <a:avLst/>
          </a:prstGeom>
          <a:noFill/>
        </p:spPr>
        <p:txBody>
          <a:bodyPr wrap="none" rtlCol="0">
            <a:spAutoFit/>
          </a:bodyPr>
          <a:lstStyle/>
          <a:p>
            <a:pPr algn="ctr"/>
            <a:r>
              <a:rPr lang="es-ES_tradnl" dirty="0" smtClean="0"/>
              <a:t>7.Logistica</a:t>
            </a:r>
          </a:p>
          <a:p>
            <a:pPr algn="ctr"/>
            <a:r>
              <a:rPr lang="es-ES_tradnl" dirty="0" smtClean="0"/>
              <a:t>De Mensajería</a:t>
            </a:r>
            <a:endParaRPr lang="es-ES_tradnl" dirty="0"/>
          </a:p>
        </p:txBody>
      </p:sp>
      <p:sp>
        <p:nvSpPr>
          <p:cNvPr id="16" name="TextBox 15"/>
          <p:cNvSpPr txBox="1"/>
          <p:nvPr/>
        </p:nvSpPr>
        <p:spPr>
          <a:xfrm>
            <a:off x="7713706" y="4125384"/>
            <a:ext cx="1798889" cy="923330"/>
          </a:xfrm>
          <a:prstGeom prst="rect">
            <a:avLst/>
          </a:prstGeom>
          <a:noFill/>
        </p:spPr>
        <p:txBody>
          <a:bodyPr wrap="none" rtlCol="0">
            <a:spAutoFit/>
          </a:bodyPr>
          <a:lstStyle/>
          <a:p>
            <a:pPr algn="ctr"/>
            <a:r>
              <a:rPr lang="es-ES_tradnl" dirty="0" smtClean="0"/>
              <a:t>8.Entrega de </a:t>
            </a:r>
          </a:p>
          <a:p>
            <a:pPr algn="ctr"/>
            <a:r>
              <a:rPr lang="es-ES_tradnl" dirty="0" smtClean="0"/>
              <a:t>Documentación a </a:t>
            </a:r>
          </a:p>
          <a:p>
            <a:pPr algn="ctr"/>
            <a:r>
              <a:rPr lang="es-ES_tradnl" dirty="0" smtClean="0"/>
              <a:t>CEAD</a:t>
            </a:r>
            <a:endParaRPr lang="es-ES_tradnl" dirty="0"/>
          </a:p>
        </p:txBody>
      </p:sp>
      <p:grpSp>
        <p:nvGrpSpPr>
          <p:cNvPr id="8" name="Group 7"/>
          <p:cNvGrpSpPr/>
          <p:nvPr/>
        </p:nvGrpSpPr>
        <p:grpSpPr>
          <a:xfrm>
            <a:off x="1708417" y="1242738"/>
            <a:ext cx="791896" cy="690068"/>
            <a:chOff x="1479817" y="867270"/>
            <a:chExt cx="1031308" cy="940851"/>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t="4277" r="29428"/>
            <a:stretch/>
          </p:blipFill>
          <p:spPr>
            <a:xfrm>
              <a:off x="1479817" y="1030524"/>
              <a:ext cx="563193" cy="763913"/>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76137" y="867270"/>
              <a:ext cx="534988" cy="534988"/>
            </a:xfrm>
            <a:prstGeom prst="rect">
              <a:avLst/>
            </a:prstGeom>
          </p:spPr>
        </p:pic>
        <p:pic>
          <p:nvPicPr>
            <p:cNvPr id="17" name="Picture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62866" y="1273133"/>
              <a:ext cx="534988" cy="534988"/>
            </a:xfrm>
            <a:prstGeom prst="rect">
              <a:avLst/>
            </a:prstGeom>
          </p:spPr>
        </p:pic>
      </p:grpSp>
      <p:pic>
        <p:nvPicPr>
          <p:cNvPr id="18" name="Picture 1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60760" y="1272530"/>
            <a:ext cx="650240" cy="650240"/>
          </a:xfrm>
          <a:prstGeom prst="rect">
            <a:avLst/>
          </a:prstGeom>
        </p:spPr>
      </p:pic>
      <p:pic>
        <p:nvPicPr>
          <p:cNvPr id="19" name="Picture 1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87859" y="1310005"/>
            <a:ext cx="650240" cy="650240"/>
          </a:xfrm>
          <a:prstGeom prst="rect">
            <a:avLst/>
          </a:prstGeom>
        </p:spPr>
      </p:pic>
      <p:grpSp>
        <p:nvGrpSpPr>
          <p:cNvPr id="26" name="Group 25"/>
          <p:cNvGrpSpPr/>
          <p:nvPr/>
        </p:nvGrpSpPr>
        <p:grpSpPr>
          <a:xfrm>
            <a:off x="8180388" y="1189757"/>
            <a:ext cx="1266431" cy="700424"/>
            <a:chOff x="8180388" y="1189757"/>
            <a:chExt cx="1266431" cy="700424"/>
          </a:xfrm>
        </p:grpSpPr>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30628" y="1205904"/>
              <a:ext cx="410794" cy="392387"/>
            </a:xfrm>
            <a:prstGeom prst="rect">
              <a:avLst/>
            </a:prstGeom>
          </p:spPr>
        </p:pic>
        <p:pic>
          <p:nvPicPr>
            <p:cNvPr id="23" name="Picture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36025" y="1497794"/>
              <a:ext cx="410794" cy="392387"/>
            </a:xfrm>
            <a:prstGeom prst="rect">
              <a:avLst/>
            </a:prstGeom>
          </p:spPr>
        </p:pic>
        <p:pic>
          <p:nvPicPr>
            <p:cNvPr id="25" name="Picture 2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180388" y="1189757"/>
              <a:ext cx="650240" cy="650240"/>
            </a:xfrm>
            <a:prstGeom prst="rect">
              <a:avLst/>
            </a:prstGeom>
          </p:spPr>
        </p:pic>
      </p:grpSp>
      <p:pic>
        <p:nvPicPr>
          <p:cNvPr id="27" name="Picture 2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83297" y="3469019"/>
            <a:ext cx="650240" cy="650240"/>
          </a:xfrm>
          <a:prstGeom prst="rect">
            <a:avLst/>
          </a:prstGeom>
        </p:spPr>
      </p:pic>
      <p:pic>
        <p:nvPicPr>
          <p:cNvPr id="28" name="Picture 2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92300" y="3412949"/>
            <a:ext cx="410794" cy="392387"/>
          </a:xfrm>
          <a:prstGeom prst="rect">
            <a:avLst/>
          </a:prstGeom>
        </p:spPr>
      </p:pic>
      <p:pic>
        <p:nvPicPr>
          <p:cNvPr id="3" name="Picture 2"/>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641718" y="3117833"/>
            <a:ext cx="982618" cy="982618"/>
          </a:xfrm>
          <a:prstGeom prst="rect">
            <a:avLst/>
          </a:prstGeom>
        </p:spPr>
      </p:pic>
      <p:pic>
        <p:nvPicPr>
          <p:cNvPr id="20" name="Picture 19"/>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893975" y="3415750"/>
            <a:ext cx="644349" cy="644349"/>
          </a:xfrm>
          <a:prstGeom prst="rect">
            <a:avLst/>
          </a:prstGeom>
        </p:spPr>
      </p:pic>
      <p:pic>
        <p:nvPicPr>
          <p:cNvPr id="21" name="Picture 20"/>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587859" y="3469019"/>
            <a:ext cx="492199" cy="492199"/>
          </a:xfrm>
          <a:prstGeom prst="rect">
            <a:avLst/>
          </a:prstGeom>
        </p:spPr>
      </p:pic>
      <p:pic>
        <p:nvPicPr>
          <p:cNvPr id="30" name="Picture 2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82342" y="3114722"/>
            <a:ext cx="253682" cy="294251"/>
          </a:xfrm>
          <a:prstGeom prst="rect">
            <a:avLst/>
          </a:prstGeom>
        </p:spPr>
      </p:pic>
      <p:pic>
        <p:nvPicPr>
          <p:cNvPr id="31" name="Picture 3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58053" y="3218245"/>
            <a:ext cx="262538" cy="250774"/>
          </a:xfrm>
          <a:prstGeom prst="rect">
            <a:avLst/>
          </a:prstGeom>
        </p:spPr>
      </p:pic>
      <p:pic>
        <p:nvPicPr>
          <p:cNvPr id="33" name="Picture 32"/>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982607" y="3241745"/>
            <a:ext cx="644349" cy="644349"/>
          </a:xfrm>
          <a:prstGeom prst="rect">
            <a:avLst/>
          </a:prstGeom>
        </p:spPr>
      </p:pic>
      <p:pic>
        <p:nvPicPr>
          <p:cNvPr id="24" name="Picture 23"/>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19403199">
            <a:off x="8867461" y="3457012"/>
            <a:ext cx="337127" cy="337127"/>
          </a:xfrm>
          <a:prstGeom prst="rect">
            <a:avLst/>
          </a:prstGeom>
        </p:spPr>
      </p:pic>
      <p:pic>
        <p:nvPicPr>
          <p:cNvPr id="34" name="Picture 33"/>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19720172" flipH="1">
            <a:off x="9112337" y="3311622"/>
            <a:ext cx="400258" cy="337127"/>
          </a:xfrm>
          <a:prstGeom prst="rect">
            <a:avLst/>
          </a:prstGeom>
        </p:spPr>
      </p:pic>
      <p:pic>
        <p:nvPicPr>
          <p:cNvPr id="35" name="Picture 34"/>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8541755" y="3554371"/>
            <a:ext cx="367428" cy="367428"/>
          </a:xfrm>
          <a:prstGeom prst="rect">
            <a:avLst/>
          </a:prstGeom>
        </p:spPr>
      </p:pic>
      <p:pic>
        <p:nvPicPr>
          <p:cNvPr id="36" name="Picture 3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060224" y="2767890"/>
            <a:ext cx="423273" cy="423273"/>
          </a:xfrm>
          <a:prstGeom prst="rect">
            <a:avLst/>
          </a:prstGeom>
        </p:spPr>
      </p:pic>
    </p:spTree>
    <p:extLst>
      <p:ext uri="{BB962C8B-B14F-4D97-AF65-F5344CB8AC3E}">
        <p14:creationId xmlns:p14="http://schemas.microsoft.com/office/powerpoint/2010/main" val="20445486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56933" y="6457890"/>
            <a:ext cx="2296784" cy="400110"/>
          </a:xfrm>
          <a:prstGeom prst="rect">
            <a:avLst/>
          </a:prstGeom>
          <a:noFill/>
        </p:spPr>
        <p:txBody>
          <a:bodyPr wrap="none" lIns="91440" tIns="45720" rIns="91440" bIns="45720">
            <a:spAutoFit/>
          </a:bodyPr>
          <a:lstStyle/>
          <a:p>
            <a:pPr algn="ctr"/>
            <a:r>
              <a:rPr lang="en-US" sz="20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ADSOFTWARE V4.0</a:t>
            </a:r>
            <a:endParaRPr lang="en-US" sz="20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7" name="Rectangle 6"/>
          <p:cNvSpPr/>
          <p:nvPr/>
        </p:nvSpPr>
        <p:spPr>
          <a:xfrm>
            <a:off x="10063180" y="6319390"/>
            <a:ext cx="1042144" cy="276999"/>
          </a:xfrm>
          <a:prstGeom prst="rect">
            <a:avLst/>
          </a:prstGeom>
          <a:noFill/>
        </p:spPr>
        <p:txBody>
          <a:bodyPr wrap="none" lIns="91440" tIns="45720" rIns="91440" bIns="45720">
            <a:spAutoFit/>
          </a:bodyPr>
          <a:lstStyle/>
          <a:p>
            <a:pPr algn="ctr"/>
            <a:r>
              <a:rPr lang="es-ES" sz="12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A-Z Software</a:t>
            </a:r>
            <a:endParaRPr lang="en-US" sz="12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9" name="Rectangle 8"/>
          <p:cNvSpPr/>
          <p:nvPr/>
        </p:nvSpPr>
        <p:spPr>
          <a:xfrm>
            <a:off x="3710869" y="478024"/>
            <a:ext cx="3790398" cy="523220"/>
          </a:xfrm>
          <a:prstGeom prst="rect">
            <a:avLst/>
          </a:prstGeom>
          <a:noFill/>
        </p:spPr>
        <p:txBody>
          <a:bodyPr wrap="none" lIns="91440" tIns="45720" rIns="91440" bIns="45720">
            <a:spAutoFit/>
          </a:bodyPr>
          <a:lstStyle/>
          <a:p>
            <a:pPr algn="ctr"/>
            <a:r>
              <a:rPr lang="es-ES_tradnl"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Proceso</a:t>
            </a:r>
            <a:r>
              <a:rPr lang="en-US"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 Actual </a:t>
            </a:r>
            <a:r>
              <a:rPr lang="en-US" sz="2800" dirty="0" err="1" smtClean="0">
                <a:ln w="0"/>
                <a:effectLst>
                  <a:outerShdw blurRad="38100" dist="19050" dir="2700000" algn="tl" rotWithShape="0">
                    <a:schemeClr val="dk1">
                      <a:alpha val="40000"/>
                    </a:schemeClr>
                  </a:outerShdw>
                </a:effectLst>
                <a:latin typeface="Trebuchet MS" charset="0"/>
                <a:ea typeface="Trebuchet MS" charset="0"/>
                <a:cs typeface="Trebuchet MS" charset="0"/>
              </a:rPr>
              <a:t>Interno</a:t>
            </a:r>
            <a:endParaRPr lang="es-ES_tradnl" sz="2800" dirty="0">
              <a:ln w="0"/>
              <a:effectLst>
                <a:outerShdw blurRad="38100" dist="19050" dir="2700000" algn="tl" rotWithShape="0">
                  <a:schemeClr val="dk1">
                    <a:alpha val="40000"/>
                  </a:schemeClr>
                </a:outerShdw>
              </a:effectLst>
              <a:latin typeface="Trebuchet MS" charset="0"/>
              <a:ea typeface="Trebuchet MS" charset="0"/>
              <a:cs typeface="Trebuchet MS" charset="0"/>
            </a:endParaRPr>
          </a:p>
        </p:txBody>
      </p:sp>
      <p:sp>
        <p:nvSpPr>
          <p:cNvPr id="2" name="TextBox 1"/>
          <p:cNvSpPr txBox="1"/>
          <p:nvPr/>
        </p:nvSpPr>
        <p:spPr>
          <a:xfrm>
            <a:off x="1469221" y="1932806"/>
            <a:ext cx="1548822" cy="646331"/>
          </a:xfrm>
          <a:prstGeom prst="rect">
            <a:avLst/>
          </a:prstGeom>
          <a:noFill/>
        </p:spPr>
        <p:txBody>
          <a:bodyPr wrap="none" rtlCol="0">
            <a:spAutoFit/>
          </a:bodyPr>
          <a:lstStyle/>
          <a:p>
            <a:pPr algn="ctr"/>
            <a:r>
              <a:rPr lang="es-ES_tradnl" dirty="0" smtClean="0"/>
              <a:t>9.Recepcion</a:t>
            </a:r>
          </a:p>
          <a:p>
            <a:pPr algn="ctr"/>
            <a:r>
              <a:rPr lang="es-ES_tradnl" dirty="0" smtClean="0"/>
              <a:t>De Información</a:t>
            </a:r>
            <a:endParaRPr lang="es-ES_tradnl" dirty="0"/>
          </a:p>
        </p:txBody>
      </p:sp>
      <p:sp>
        <p:nvSpPr>
          <p:cNvPr id="10" name="TextBox 9"/>
          <p:cNvSpPr txBox="1"/>
          <p:nvPr/>
        </p:nvSpPr>
        <p:spPr>
          <a:xfrm>
            <a:off x="5249462" y="2058995"/>
            <a:ext cx="1749197" cy="369332"/>
          </a:xfrm>
          <a:prstGeom prst="rect">
            <a:avLst/>
          </a:prstGeom>
          <a:noFill/>
        </p:spPr>
        <p:txBody>
          <a:bodyPr wrap="none" rtlCol="0">
            <a:spAutoFit/>
          </a:bodyPr>
          <a:lstStyle/>
          <a:p>
            <a:pPr algn="ctr"/>
            <a:r>
              <a:rPr lang="es-ES_tradnl" dirty="0" smtClean="0"/>
              <a:t>11.Consolidacion</a:t>
            </a:r>
            <a:endParaRPr lang="es-ES_tradnl" dirty="0"/>
          </a:p>
        </p:txBody>
      </p:sp>
      <p:sp>
        <p:nvSpPr>
          <p:cNvPr id="11" name="TextBox 10"/>
          <p:cNvSpPr txBox="1"/>
          <p:nvPr/>
        </p:nvSpPr>
        <p:spPr>
          <a:xfrm>
            <a:off x="7713706" y="1932806"/>
            <a:ext cx="1548822" cy="923330"/>
          </a:xfrm>
          <a:prstGeom prst="rect">
            <a:avLst/>
          </a:prstGeom>
          <a:noFill/>
        </p:spPr>
        <p:txBody>
          <a:bodyPr wrap="none" rtlCol="0">
            <a:spAutoFit/>
          </a:bodyPr>
          <a:lstStyle/>
          <a:p>
            <a:pPr algn="ctr"/>
            <a:r>
              <a:rPr lang="es-ES_tradnl" dirty="0" smtClean="0"/>
              <a:t>12.Ingreso de </a:t>
            </a:r>
          </a:p>
          <a:p>
            <a:pPr algn="ctr"/>
            <a:r>
              <a:rPr lang="es-ES_tradnl" dirty="0" smtClean="0"/>
              <a:t>Información al </a:t>
            </a:r>
          </a:p>
          <a:p>
            <a:pPr algn="ctr"/>
            <a:r>
              <a:rPr lang="es-ES_tradnl" dirty="0" smtClean="0"/>
              <a:t>DET </a:t>
            </a:r>
            <a:endParaRPr lang="es-ES_tradnl" dirty="0"/>
          </a:p>
        </p:txBody>
      </p:sp>
      <p:sp>
        <p:nvSpPr>
          <p:cNvPr id="12" name="TextBox 11"/>
          <p:cNvSpPr txBox="1"/>
          <p:nvPr/>
        </p:nvSpPr>
        <p:spPr>
          <a:xfrm>
            <a:off x="3303031" y="2071305"/>
            <a:ext cx="1579407" cy="369332"/>
          </a:xfrm>
          <a:prstGeom prst="rect">
            <a:avLst/>
          </a:prstGeom>
          <a:noFill/>
        </p:spPr>
        <p:txBody>
          <a:bodyPr wrap="none" rtlCol="0">
            <a:spAutoFit/>
          </a:bodyPr>
          <a:lstStyle/>
          <a:p>
            <a:pPr algn="ctr"/>
            <a:r>
              <a:rPr lang="es-ES_tradnl" dirty="0" smtClean="0"/>
              <a:t>10. Validación </a:t>
            </a:r>
            <a:endParaRPr lang="es-ES_tradnl" dirty="0"/>
          </a:p>
        </p:txBody>
      </p:sp>
      <p:sp>
        <p:nvSpPr>
          <p:cNvPr id="13" name="TextBox 12"/>
          <p:cNvSpPr txBox="1"/>
          <p:nvPr/>
        </p:nvSpPr>
        <p:spPr>
          <a:xfrm>
            <a:off x="1518051" y="4125386"/>
            <a:ext cx="1451166" cy="646331"/>
          </a:xfrm>
          <a:prstGeom prst="rect">
            <a:avLst/>
          </a:prstGeom>
          <a:noFill/>
        </p:spPr>
        <p:txBody>
          <a:bodyPr wrap="none" rtlCol="0">
            <a:spAutoFit/>
          </a:bodyPr>
          <a:lstStyle/>
          <a:p>
            <a:pPr algn="ctr"/>
            <a:r>
              <a:rPr lang="es-ES_tradnl" dirty="0" smtClean="0"/>
              <a:t>13.Validacion</a:t>
            </a:r>
          </a:p>
          <a:p>
            <a:pPr algn="ctr"/>
            <a:r>
              <a:rPr lang="es-ES_tradnl" dirty="0" smtClean="0"/>
              <a:t>DET</a:t>
            </a:r>
            <a:endParaRPr lang="es-ES_tradnl" dirty="0"/>
          </a:p>
        </p:txBody>
      </p:sp>
      <p:sp>
        <p:nvSpPr>
          <p:cNvPr id="14" name="TextBox 13"/>
          <p:cNvSpPr txBox="1"/>
          <p:nvPr/>
        </p:nvSpPr>
        <p:spPr>
          <a:xfrm>
            <a:off x="2842452" y="4125385"/>
            <a:ext cx="2581156" cy="923330"/>
          </a:xfrm>
          <a:prstGeom prst="rect">
            <a:avLst/>
          </a:prstGeom>
          <a:noFill/>
        </p:spPr>
        <p:txBody>
          <a:bodyPr wrap="none" rtlCol="0">
            <a:spAutoFit/>
          </a:bodyPr>
          <a:lstStyle/>
          <a:p>
            <a:pPr algn="ctr"/>
            <a:r>
              <a:rPr lang="es-ES_tradnl" dirty="0" smtClean="0"/>
              <a:t>12.Notificacion a</a:t>
            </a:r>
          </a:p>
          <a:p>
            <a:pPr algn="ctr"/>
            <a:r>
              <a:rPr lang="es-ES_tradnl" dirty="0" smtClean="0"/>
              <a:t>Dependencia para </a:t>
            </a:r>
          </a:p>
          <a:p>
            <a:pPr algn="ctr"/>
            <a:r>
              <a:rPr lang="es-ES_tradnl" dirty="0" smtClean="0"/>
              <a:t>Corrección de Información</a:t>
            </a:r>
            <a:endParaRPr lang="es-ES_tradnl" dirty="0"/>
          </a:p>
        </p:txBody>
      </p:sp>
      <p:sp>
        <p:nvSpPr>
          <p:cNvPr id="15" name="TextBox 14"/>
          <p:cNvSpPr txBox="1"/>
          <p:nvPr/>
        </p:nvSpPr>
        <p:spPr>
          <a:xfrm>
            <a:off x="5567195" y="4162539"/>
            <a:ext cx="1798889" cy="646331"/>
          </a:xfrm>
          <a:prstGeom prst="rect">
            <a:avLst/>
          </a:prstGeom>
          <a:noFill/>
        </p:spPr>
        <p:txBody>
          <a:bodyPr wrap="none" rtlCol="0">
            <a:spAutoFit/>
          </a:bodyPr>
          <a:lstStyle/>
          <a:p>
            <a:pPr algn="ctr"/>
            <a:r>
              <a:rPr lang="es-ES_tradnl" dirty="0" smtClean="0"/>
              <a:t>13.Aplicación de </a:t>
            </a:r>
          </a:p>
          <a:p>
            <a:pPr algn="ctr"/>
            <a:r>
              <a:rPr lang="es-ES_tradnl" dirty="0" smtClean="0"/>
              <a:t>Modificaciones</a:t>
            </a:r>
            <a:endParaRPr lang="es-ES_tradnl" dirty="0"/>
          </a:p>
        </p:txBody>
      </p:sp>
      <p:sp>
        <p:nvSpPr>
          <p:cNvPr id="16" name="TextBox 15"/>
          <p:cNvSpPr txBox="1"/>
          <p:nvPr/>
        </p:nvSpPr>
        <p:spPr>
          <a:xfrm>
            <a:off x="7866794" y="4125384"/>
            <a:ext cx="1492716" cy="646331"/>
          </a:xfrm>
          <a:prstGeom prst="rect">
            <a:avLst/>
          </a:prstGeom>
          <a:noFill/>
        </p:spPr>
        <p:txBody>
          <a:bodyPr wrap="none" rtlCol="0">
            <a:spAutoFit/>
          </a:bodyPr>
          <a:lstStyle/>
          <a:p>
            <a:pPr algn="ctr"/>
            <a:r>
              <a:rPr lang="es-ES_tradnl" dirty="0" smtClean="0"/>
              <a:t>15.Aplicación </a:t>
            </a:r>
          </a:p>
          <a:p>
            <a:pPr algn="ctr"/>
            <a:r>
              <a:rPr lang="es-ES_tradnl" dirty="0" smtClean="0"/>
              <a:t>De Pago</a:t>
            </a:r>
            <a:endParaRPr lang="es-ES_tradnl" dirty="0"/>
          </a:p>
        </p:txBody>
      </p:sp>
      <p:pic>
        <p:nvPicPr>
          <p:cNvPr id="17" name="Picture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32810" y="1264228"/>
            <a:ext cx="253682" cy="294251"/>
          </a:xfrm>
          <a:prstGeom prst="rect">
            <a:avLst/>
          </a:prstGeom>
        </p:spPr>
      </p:pic>
      <p:pic>
        <p:nvPicPr>
          <p:cNvPr id="18" name="Picture 1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08521" y="1367751"/>
            <a:ext cx="262538" cy="250774"/>
          </a:xfrm>
          <a:prstGeom prst="rect">
            <a:avLst/>
          </a:prstGeom>
        </p:spPr>
      </p:pic>
      <p:pic>
        <p:nvPicPr>
          <p:cNvPr id="20" name="Picture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9403199">
            <a:off x="2217929" y="1606518"/>
            <a:ext cx="337127" cy="337127"/>
          </a:xfrm>
          <a:prstGeom prst="rect">
            <a:avLst/>
          </a:prstGeom>
        </p:spPr>
      </p:pic>
      <p:pic>
        <p:nvPicPr>
          <p:cNvPr id="21" name="Pictur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9720172" flipH="1">
            <a:off x="2462805" y="1461128"/>
            <a:ext cx="400258" cy="337127"/>
          </a:xfrm>
          <a:prstGeom prst="rect">
            <a:avLst/>
          </a:prstGeom>
        </p:spPr>
      </p:pic>
      <p:pic>
        <p:nvPicPr>
          <p:cNvPr id="22" name="Picture 2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92223" y="1703877"/>
            <a:ext cx="367428" cy="367428"/>
          </a:xfrm>
          <a:prstGeom prst="rect">
            <a:avLst/>
          </a:prstGeom>
        </p:spPr>
      </p:pic>
      <p:pic>
        <p:nvPicPr>
          <p:cNvPr id="23" name="Picture 2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410692" y="917396"/>
            <a:ext cx="423273" cy="423273"/>
          </a:xfrm>
          <a:prstGeom prst="rect">
            <a:avLst/>
          </a:prstGeom>
        </p:spPr>
      </p:pic>
      <p:pic>
        <p:nvPicPr>
          <p:cNvPr id="3" name="Picture 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856303" y="1313345"/>
            <a:ext cx="632691" cy="632691"/>
          </a:xfrm>
          <a:prstGeom prst="rect">
            <a:avLst/>
          </a:prstGeom>
        </p:spPr>
      </p:pic>
      <p:pic>
        <p:nvPicPr>
          <p:cNvPr id="24" name="Picture 2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70784" y="1220625"/>
            <a:ext cx="253682" cy="294251"/>
          </a:xfrm>
          <a:prstGeom prst="rect">
            <a:avLst/>
          </a:prstGeom>
        </p:spPr>
      </p:pic>
      <p:pic>
        <p:nvPicPr>
          <p:cNvPr id="25" name="Picture 2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66356" y="1569415"/>
            <a:ext cx="262538" cy="250774"/>
          </a:xfrm>
          <a:prstGeom prst="rect">
            <a:avLst/>
          </a:prstGeom>
        </p:spPr>
      </p:pic>
      <p:pic>
        <p:nvPicPr>
          <p:cNvPr id="26" name="Picture 2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66356" y="1896113"/>
            <a:ext cx="262538" cy="250774"/>
          </a:xfrm>
          <a:prstGeom prst="rect">
            <a:avLst/>
          </a:prstGeom>
        </p:spPr>
      </p:pic>
      <p:pic>
        <p:nvPicPr>
          <p:cNvPr id="27" name="Picture 2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66639" y="1634751"/>
            <a:ext cx="262538" cy="250774"/>
          </a:xfrm>
          <a:prstGeom prst="rect">
            <a:avLst/>
          </a:prstGeom>
        </p:spPr>
      </p:pic>
      <p:cxnSp>
        <p:nvCxnSpPr>
          <p:cNvPr id="6" name="Straight Arrow Connector 5"/>
          <p:cNvCxnSpPr>
            <a:stCxn id="24" idx="3"/>
            <a:endCxn id="27" idx="1"/>
          </p:cNvCxnSpPr>
          <p:nvPr/>
        </p:nvCxnSpPr>
        <p:spPr>
          <a:xfrm>
            <a:off x="5824466" y="1367751"/>
            <a:ext cx="642173" cy="39238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25" idx="3"/>
            <a:endCxn id="27" idx="1"/>
          </p:cNvCxnSpPr>
          <p:nvPr/>
        </p:nvCxnSpPr>
        <p:spPr>
          <a:xfrm>
            <a:off x="5828894" y="1694802"/>
            <a:ext cx="637745" cy="6533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26" idx="3"/>
            <a:endCxn id="27" idx="1"/>
          </p:cNvCxnSpPr>
          <p:nvPr/>
        </p:nvCxnSpPr>
        <p:spPr>
          <a:xfrm flipV="1">
            <a:off x="5828894" y="1760138"/>
            <a:ext cx="637745" cy="26136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33" name="Picture 3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404182" y="1340669"/>
            <a:ext cx="650240" cy="650240"/>
          </a:xfrm>
          <a:prstGeom prst="rect">
            <a:avLst/>
          </a:prstGeom>
        </p:spPr>
      </p:pic>
      <p:pic>
        <p:nvPicPr>
          <p:cNvPr id="34" name="Picture 3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70842" y="1242363"/>
            <a:ext cx="262538" cy="250774"/>
          </a:xfrm>
          <a:prstGeom prst="rect">
            <a:avLst/>
          </a:prstGeom>
        </p:spPr>
      </p:pic>
      <p:pic>
        <p:nvPicPr>
          <p:cNvPr id="35" name="Picture 3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31508" y="1514876"/>
            <a:ext cx="234259" cy="223762"/>
          </a:xfrm>
          <a:prstGeom prst="rect">
            <a:avLst/>
          </a:prstGeom>
        </p:spPr>
      </p:pic>
      <p:pic>
        <p:nvPicPr>
          <p:cNvPr id="36" name="Picture 3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49664" y="1703877"/>
            <a:ext cx="234259" cy="223762"/>
          </a:xfrm>
          <a:prstGeom prst="rect">
            <a:avLst/>
          </a:prstGeom>
        </p:spPr>
      </p:pic>
      <p:cxnSp>
        <p:nvCxnSpPr>
          <p:cNvPr id="37" name="Straight Arrow Connector 36"/>
          <p:cNvCxnSpPr>
            <a:stCxn id="35" idx="3"/>
            <a:endCxn id="33" idx="1"/>
          </p:cNvCxnSpPr>
          <p:nvPr/>
        </p:nvCxnSpPr>
        <p:spPr>
          <a:xfrm>
            <a:off x="7765767" y="1626757"/>
            <a:ext cx="638415" cy="3903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34" idx="3"/>
            <a:endCxn id="33" idx="1"/>
          </p:cNvCxnSpPr>
          <p:nvPr/>
        </p:nvCxnSpPr>
        <p:spPr>
          <a:xfrm>
            <a:off x="7933380" y="1367750"/>
            <a:ext cx="470802" cy="29803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stCxn id="36" idx="3"/>
            <a:endCxn id="33" idx="1"/>
          </p:cNvCxnSpPr>
          <p:nvPr/>
        </p:nvCxnSpPr>
        <p:spPr>
          <a:xfrm flipV="1">
            <a:off x="7983923" y="1665789"/>
            <a:ext cx="420259" cy="14996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48" name="Picture 4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898607" y="3492694"/>
            <a:ext cx="632691" cy="632691"/>
          </a:xfrm>
          <a:prstGeom prst="rect">
            <a:avLst/>
          </a:prstGeom>
        </p:spPr>
      </p:pic>
      <p:pic>
        <p:nvPicPr>
          <p:cNvPr id="49" name="Picture 48"/>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779747" y="3339583"/>
            <a:ext cx="785801" cy="785801"/>
          </a:xfrm>
          <a:prstGeom prst="rect">
            <a:avLst/>
          </a:prstGeom>
        </p:spPr>
      </p:pic>
      <p:pic>
        <p:nvPicPr>
          <p:cNvPr id="50" name="Picture 49"/>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124060" y="3365175"/>
            <a:ext cx="797364" cy="797364"/>
          </a:xfrm>
          <a:prstGeom prst="rect">
            <a:avLst/>
          </a:prstGeom>
        </p:spPr>
      </p:pic>
      <p:pic>
        <p:nvPicPr>
          <p:cNvPr id="51" name="Picture 50"/>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812285" y="3368397"/>
            <a:ext cx="675832" cy="675832"/>
          </a:xfrm>
          <a:prstGeom prst="rect">
            <a:avLst/>
          </a:prstGeom>
        </p:spPr>
      </p:pic>
      <p:pic>
        <p:nvPicPr>
          <p:cNvPr id="52" name="Picture 51"/>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8358702" y="3685887"/>
            <a:ext cx="439497" cy="439497"/>
          </a:xfrm>
          <a:prstGeom prst="rect">
            <a:avLst/>
          </a:prstGeom>
        </p:spPr>
      </p:pic>
      <p:pic>
        <p:nvPicPr>
          <p:cNvPr id="53" name="Picture 52"/>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8811752" y="3260157"/>
            <a:ext cx="567226" cy="567226"/>
          </a:xfrm>
          <a:prstGeom prst="rect">
            <a:avLst/>
          </a:prstGeom>
        </p:spPr>
      </p:pic>
    </p:spTree>
    <p:extLst>
      <p:ext uri="{BB962C8B-B14F-4D97-AF65-F5344CB8AC3E}">
        <p14:creationId xmlns:p14="http://schemas.microsoft.com/office/powerpoint/2010/main" val="13051292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56934" y="6457890"/>
            <a:ext cx="2296783" cy="400110"/>
          </a:xfrm>
          <a:prstGeom prst="rect">
            <a:avLst/>
          </a:prstGeom>
          <a:noFill/>
        </p:spPr>
        <p:txBody>
          <a:bodyPr wrap="none" lIns="91440" tIns="45720" rIns="91440" bIns="45720">
            <a:spAutoFit/>
          </a:bodyPr>
          <a:lstStyle/>
          <a:p>
            <a:pPr algn="ctr"/>
            <a:r>
              <a:rPr lang="en-US" sz="20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ADSOFTWARE V4.0</a:t>
            </a:r>
            <a:endParaRPr lang="en-US" sz="20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7" name="Rectangle 6"/>
          <p:cNvSpPr/>
          <p:nvPr/>
        </p:nvSpPr>
        <p:spPr>
          <a:xfrm>
            <a:off x="10063180" y="6319390"/>
            <a:ext cx="1042144" cy="276999"/>
          </a:xfrm>
          <a:prstGeom prst="rect">
            <a:avLst/>
          </a:prstGeom>
          <a:noFill/>
        </p:spPr>
        <p:txBody>
          <a:bodyPr wrap="none" lIns="91440" tIns="45720" rIns="91440" bIns="45720">
            <a:spAutoFit/>
          </a:bodyPr>
          <a:lstStyle/>
          <a:p>
            <a:pPr algn="ctr"/>
            <a:r>
              <a:rPr lang="es-ES" sz="12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A-Z Software</a:t>
            </a:r>
            <a:endParaRPr lang="en-US" sz="12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9" name="Rectangle 8"/>
          <p:cNvSpPr/>
          <p:nvPr/>
        </p:nvSpPr>
        <p:spPr>
          <a:xfrm>
            <a:off x="3023179" y="478024"/>
            <a:ext cx="5165774" cy="523220"/>
          </a:xfrm>
          <a:prstGeom prst="rect">
            <a:avLst/>
          </a:prstGeom>
          <a:noFill/>
        </p:spPr>
        <p:txBody>
          <a:bodyPr wrap="none" lIns="91440" tIns="45720" rIns="91440" bIns="45720">
            <a:spAutoFit/>
          </a:bodyPr>
          <a:lstStyle/>
          <a:p>
            <a:pPr algn="ctr"/>
            <a:r>
              <a:rPr lang="es-ES_tradnl" sz="2800" dirty="0">
                <a:ln w="0"/>
                <a:effectLst>
                  <a:outerShdw blurRad="38100" dist="19050" dir="2700000" algn="tl" rotWithShape="0">
                    <a:schemeClr val="dk1">
                      <a:alpha val="40000"/>
                    </a:schemeClr>
                  </a:outerShdw>
                </a:effectLst>
                <a:latin typeface="Trebuchet MS" charset="0"/>
                <a:ea typeface="Trebuchet MS" charset="0"/>
                <a:cs typeface="Trebuchet MS" charset="0"/>
              </a:rPr>
              <a:t>Desventajas del Proceso Actual</a:t>
            </a:r>
          </a:p>
        </p:txBody>
      </p:sp>
      <p:sp>
        <p:nvSpPr>
          <p:cNvPr id="5" name="TextBox 4"/>
          <p:cNvSpPr txBox="1"/>
          <p:nvPr/>
        </p:nvSpPr>
        <p:spPr>
          <a:xfrm>
            <a:off x="3289586" y="1609274"/>
            <a:ext cx="3305810" cy="400110"/>
          </a:xfrm>
          <a:prstGeom prst="rect">
            <a:avLst/>
          </a:prstGeom>
          <a:noFill/>
        </p:spPr>
        <p:txBody>
          <a:bodyPr wrap="square" rtlCol="0">
            <a:spAutoFit/>
          </a:bodyPr>
          <a:lstStyle/>
          <a:p>
            <a:r>
              <a:rPr lang="es-ES_tradnl" sz="2000" dirty="0" smtClean="0"/>
              <a:t>Duplicidad de procesos</a:t>
            </a:r>
            <a:endParaRPr lang="es-ES_tradnl" sz="2000" dirty="0"/>
          </a:p>
        </p:txBody>
      </p:sp>
      <p:sp>
        <p:nvSpPr>
          <p:cNvPr id="6" name="TextBox 5"/>
          <p:cNvSpPr txBox="1"/>
          <p:nvPr/>
        </p:nvSpPr>
        <p:spPr>
          <a:xfrm>
            <a:off x="3303874" y="2170446"/>
            <a:ext cx="3413760" cy="400110"/>
          </a:xfrm>
          <a:prstGeom prst="rect">
            <a:avLst/>
          </a:prstGeom>
          <a:noFill/>
        </p:spPr>
        <p:txBody>
          <a:bodyPr wrap="square" rtlCol="0">
            <a:spAutoFit/>
          </a:bodyPr>
          <a:lstStyle/>
          <a:p>
            <a:r>
              <a:rPr lang="es-ES_tradnl" sz="2000" dirty="0" smtClean="0"/>
              <a:t>Mayor Consumo de Tiempo</a:t>
            </a:r>
            <a:endParaRPr lang="es-ES_tradnl" sz="2000" dirty="0"/>
          </a:p>
        </p:txBody>
      </p:sp>
      <p:sp>
        <p:nvSpPr>
          <p:cNvPr id="8" name="TextBox 7"/>
          <p:cNvSpPr txBox="1"/>
          <p:nvPr/>
        </p:nvSpPr>
        <p:spPr>
          <a:xfrm>
            <a:off x="3289586" y="2753711"/>
            <a:ext cx="4632960" cy="400110"/>
          </a:xfrm>
          <a:prstGeom prst="rect">
            <a:avLst/>
          </a:prstGeom>
          <a:noFill/>
        </p:spPr>
        <p:txBody>
          <a:bodyPr wrap="square" rtlCol="0">
            <a:spAutoFit/>
          </a:bodyPr>
          <a:lstStyle/>
          <a:p>
            <a:r>
              <a:rPr lang="es-ES_tradnl" sz="2000" dirty="0" smtClean="0"/>
              <a:t>Problemas con formulas (malos cálculos)</a:t>
            </a:r>
            <a:endParaRPr lang="es-ES_tradnl" sz="2000" dirty="0"/>
          </a:p>
        </p:txBody>
      </p:sp>
      <p:sp>
        <p:nvSpPr>
          <p:cNvPr id="10" name="TextBox 9"/>
          <p:cNvSpPr txBox="1"/>
          <p:nvPr/>
        </p:nvSpPr>
        <p:spPr>
          <a:xfrm>
            <a:off x="3289585" y="3311514"/>
            <a:ext cx="5954427" cy="400110"/>
          </a:xfrm>
          <a:prstGeom prst="rect">
            <a:avLst/>
          </a:prstGeom>
          <a:noFill/>
        </p:spPr>
        <p:txBody>
          <a:bodyPr wrap="square" rtlCol="0">
            <a:spAutoFit/>
          </a:bodyPr>
          <a:lstStyle/>
          <a:p>
            <a:r>
              <a:rPr lang="es-ES_tradnl" sz="2000" dirty="0" smtClean="0"/>
              <a:t>Variación en los formatos estándar que se presentan </a:t>
            </a:r>
            <a:endParaRPr lang="es-ES_tradnl" sz="2000" dirty="0"/>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97036" y="1656387"/>
            <a:ext cx="511895" cy="387043"/>
          </a:xfrm>
          <a:prstGeom prst="rect">
            <a:avLst/>
          </a:prstGeom>
        </p:spPr>
      </p:pic>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97036" y="2183513"/>
            <a:ext cx="511895" cy="387043"/>
          </a:xfrm>
          <a:prstGeom prst="rect">
            <a:avLst/>
          </a:prstGeom>
        </p:spPr>
      </p:pic>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97036" y="2723251"/>
            <a:ext cx="511895" cy="387043"/>
          </a:xfrm>
          <a:prstGeom prst="rect">
            <a:avLst/>
          </a:prstGeom>
        </p:spPr>
      </p:pic>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6865" y="3262989"/>
            <a:ext cx="511895" cy="387043"/>
          </a:xfrm>
          <a:prstGeom prst="rect">
            <a:avLst/>
          </a:prstGeom>
        </p:spPr>
      </p:pic>
      <p:sp>
        <p:nvSpPr>
          <p:cNvPr id="15" name="TextBox 14"/>
          <p:cNvSpPr txBox="1"/>
          <p:nvPr/>
        </p:nvSpPr>
        <p:spPr>
          <a:xfrm>
            <a:off x="3303874" y="3917842"/>
            <a:ext cx="5954427" cy="400110"/>
          </a:xfrm>
          <a:prstGeom prst="rect">
            <a:avLst/>
          </a:prstGeom>
          <a:noFill/>
        </p:spPr>
        <p:txBody>
          <a:bodyPr wrap="square" rtlCol="0">
            <a:spAutoFit/>
          </a:bodyPr>
          <a:lstStyle/>
          <a:p>
            <a:r>
              <a:rPr lang="es-ES_tradnl" sz="2000" dirty="0" smtClean="0"/>
              <a:t>Mayor cantidad de personal en el proceso</a:t>
            </a:r>
            <a:endParaRPr lang="es-ES_tradnl" sz="2000" dirty="0"/>
          </a:p>
        </p:txBody>
      </p:sp>
      <p:pic>
        <p:nvPicPr>
          <p:cNvPr id="16" name="Picture 1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81154" y="3869317"/>
            <a:ext cx="511895" cy="387043"/>
          </a:xfrm>
          <a:prstGeom prst="rect">
            <a:avLst/>
          </a:prstGeom>
        </p:spPr>
      </p:pic>
      <p:sp>
        <p:nvSpPr>
          <p:cNvPr id="17" name="TextBox 16"/>
          <p:cNvSpPr txBox="1"/>
          <p:nvPr/>
        </p:nvSpPr>
        <p:spPr>
          <a:xfrm>
            <a:off x="3278760" y="4524170"/>
            <a:ext cx="5954427" cy="400110"/>
          </a:xfrm>
          <a:prstGeom prst="rect">
            <a:avLst/>
          </a:prstGeom>
          <a:noFill/>
        </p:spPr>
        <p:txBody>
          <a:bodyPr wrap="square" rtlCol="0">
            <a:spAutoFit/>
          </a:bodyPr>
          <a:lstStyle/>
          <a:p>
            <a:r>
              <a:rPr lang="es-ES_tradnl" sz="2000" dirty="0" smtClean="0"/>
              <a:t>Incremento en los costos Operativos</a:t>
            </a:r>
            <a:endParaRPr lang="es-ES_tradnl" sz="2000" dirty="0"/>
          </a:p>
        </p:txBody>
      </p:sp>
      <p:pic>
        <p:nvPicPr>
          <p:cNvPr id="18" name="Picture 1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97036" y="4475645"/>
            <a:ext cx="511895" cy="387043"/>
          </a:xfrm>
          <a:prstGeom prst="rect">
            <a:avLst/>
          </a:prstGeom>
        </p:spPr>
      </p:pic>
    </p:spTree>
    <p:extLst>
      <p:ext uri="{BB962C8B-B14F-4D97-AF65-F5344CB8AC3E}">
        <p14:creationId xmlns:p14="http://schemas.microsoft.com/office/powerpoint/2010/main" val="21269149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56934" y="6457890"/>
            <a:ext cx="2296783" cy="400110"/>
          </a:xfrm>
          <a:prstGeom prst="rect">
            <a:avLst/>
          </a:prstGeom>
          <a:noFill/>
        </p:spPr>
        <p:txBody>
          <a:bodyPr wrap="none" lIns="91440" tIns="45720" rIns="91440" bIns="45720">
            <a:spAutoFit/>
          </a:bodyPr>
          <a:lstStyle/>
          <a:p>
            <a:pPr algn="ctr"/>
            <a:r>
              <a:rPr lang="en-US" sz="20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ADSOFTWARE V4.0</a:t>
            </a:r>
            <a:endParaRPr lang="en-US" sz="20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7" name="Rectangle 6"/>
          <p:cNvSpPr/>
          <p:nvPr/>
        </p:nvSpPr>
        <p:spPr>
          <a:xfrm>
            <a:off x="10063180" y="6319390"/>
            <a:ext cx="1042144" cy="276999"/>
          </a:xfrm>
          <a:prstGeom prst="rect">
            <a:avLst/>
          </a:prstGeom>
          <a:noFill/>
        </p:spPr>
        <p:txBody>
          <a:bodyPr wrap="none" lIns="91440" tIns="45720" rIns="91440" bIns="45720">
            <a:spAutoFit/>
          </a:bodyPr>
          <a:lstStyle/>
          <a:p>
            <a:pPr algn="ctr"/>
            <a:r>
              <a:rPr lang="es-ES" sz="12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A-Z Software</a:t>
            </a:r>
            <a:endParaRPr lang="en-US" sz="12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l="2414" t="2619" r="2773" b="25943"/>
          <a:stretch/>
        </p:blipFill>
        <p:spPr>
          <a:xfrm>
            <a:off x="6429375" y="1800225"/>
            <a:ext cx="4300537" cy="3700464"/>
          </a:xfrm>
          <a:prstGeom prst="rect">
            <a:avLst/>
          </a:prstGeom>
        </p:spPr>
      </p:pic>
      <p:sp>
        <p:nvSpPr>
          <p:cNvPr id="6" name="Rectangle 5"/>
          <p:cNvSpPr/>
          <p:nvPr/>
        </p:nvSpPr>
        <p:spPr>
          <a:xfrm>
            <a:off x="541675" y="2214375"/>
            <a:ext cx="5506720" cy="2862322"/>
          </a:xfrm>
          <a:prstGeom prst="rect">
            <a:avLst/>
          </a:prstGeom>
          <a:noFill/>
        </p:spPr>
        <p:txBody>
          <a:bodyPr wrap="square" lIns="91440" tIns="45720" rIns="91440" bIns="45720">
            <a:spAutoFit/>
          </a:bodyPr>
          <a:lstStyle/>
          <a:p>
            <a:pPr algn="just"/>
            <a:r>
              <a:rPr lang="es-ES_tradnl" sz="20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La imagen muestra un ejemplo de una mala comunicación produce un mal resultado.</a:t>
            </a:r>
          </a:p>
          <a:p>
            <a:pPr algn="just"/>
            <a:endParaRPr lang="es-ES_tradnl" sz="2000" dirty="0">
              <a:ln w="0"/>
              <a:effectLst>
                <a:outerShdw blurRad="38100" dist="19050" dir="2700000" algn="tl" rotWithShape="0">
                  <a:schemeClr val="dk1">
                    <a:alpha val="40000"/>
                  </a:schemeClr>
                </a:outerShdw>
              </a:effectLst>
              <a:latin typeface="Trebuchet MS" charset="0"/>
              <a:ea typeface="Trebuchet MS" charset="0"/>
              <a:cs typeface="Trebuchet MS" charset="0"/>
            </a:endParaRPr>
          </a:p>
          <a:p>
            <a:pPr algn="just"/>
            <a:r>
              <a:rPr lang="es-ES_tradnl" sz="20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Es cuando el caso del emisor envía un mensaje y el receptor no lo recibe correctamente  tomando en consideración que ambas partes no indagaron mas si el mensaje estaba bien interpretado y puede generar consecuencias terribles.</a:t>
            </a:r>
          </a:p>
        </p:txBody>
      </p:sp>
    </p:spTree>
    <p:extLst>
      <p:ext uri="{BB962C8B-B14F-4D97-AF65-F5344CB8AC3E}">
        <p14:creationId xmlns:p14="http://schemas.microsoft.com/office/powerpoint/2010/main" val="17632400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56934" y="6457890"/>
            <a:ext cx="2296783" cy="400110"/>
          </a:xfrm>
          <a:prstGeom prst="rect">
            <a:avLst/>
          </a:prstGeom>
          <a:noFill/>
        </p:spPr>
        <p:txBody>
          <a:bodyPr wrap="none" lIns="91440" tIns="45720" rIns="91440" bIns="45720">
            <a:spAutoFit/>
          </a:bodyPr>
          <a:lstStyle/>
          <a:p>
            <a:pPr algn="ctr"/>
            <a:r>
              <a:rPr lang="en-US" sz="20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ADSOFTWARE V4.0</a:t>
            </a:r>
            <a:endParaRPr lang="en-US" sz="20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7" name="Rectangle 6"/>
          <p:cNvSpPr/>
          <p:nvPr/>
        </p:nvSpPr>
        <p:spPr>
          <a:xfrm>
            <a:off x="10063180" y="6319390"/>
            <a:ext cx="1042144" cy="276999"/>
          </a:xfrm>
          <a:prstGeom prst="rect">
            <a:avLst/>
          </a:prstGeom>
          <a:noFill/>
        </p:spPr>
        <p:txBody>
          <a:bodyPr wrap="none" lIns="91440" tIns="45720" rIns="91440" bIns="45720">
            <a:spAutoFit/>
          </a:bodyPr>
          <a:lstStyle/>
          <a:p>
            <a:pPr algn="ctr"/>
            <a:r>
              <a:rPr lang="es-ES" sz="12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A-Z Software</a:t>
            </a:r>
            <a:endParaRPr lang="en-US" sz="12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6" name="Rectangle 5"/>
          <p:cNvSpPr/>
          <p:nvPr/>
        </p:nvSpPr>
        <p:spPr>
          <a:xfrm>
            <a:off x="541675" y="2214375"/>
            <a:ext cx="11190250" cy="2308324"/>
          </a:xfrm>
          <a:prstGeom prst="rect">
            <a:avLst/>
          </a:prstGeom>
          <a:noFill/>
        </p:spPr>
        <p:txBody>
          <a:bodyPr wrap="square" lIns="91440" tIns="45720" rIns="91440" bIns="45720">
            <a:spAutoFit/>
          </a:bodyPr>
          <a:lstStyle/>
          <a:p>
            <a:pPr algn="just"/>
            <a:r>
              <a:rPr lang="en-US" sz="2400" dirty="0" err="1">
                <a:latin typeface="Trebuchet MS" charset="0"/>
                <a:ea typeface="Trebuchet MS" charset="0"/>
                <a:cs typeface="Trebuchet MS" charset="0"/>
              </a:rPr>
              <a:t>Actualmente</a:t>
            </a:r>
            <a:r>
              <a:rPr lang="en-US" sz="2400" dirty="0">
                <a:latin typeface="Trebuchet MS" charset="0"/>
                <a:ea typeface="Trebuchet MS" charset="0"/>
                <a:cs typeface="Trebuchet MS" charset="0"/>
              </a:rPr>
              <a:t> el </a:t>
            </a:r>
            <a:r>
              <a:rPr lang="en-US" sz="2400" dirty="0" err="1">
                <a:latin typeface="Trebuchet MS" charset="0"/>
                <a:ea typeface="Trebuchet MS" charset="0"/>
                <a:cs typeface="Trebuchet MS" charset="0"/>
              </a:rPr>
              <a:t>diccionario</a:t>
            </a:r>
            <a:r>
              <a:rPr lang="en-US" sz="2400" dirty="0">
                <a:latin typeface="Trebuchet MS" charset="0"/>
                <a:ea typeface="Trebuchet MS" charset="0"/>
                <a:cs typeface="Trebuchet MS" charset="0"/>
              </a:rPr>
              <a:t> de la Real Academia Española de la </a:t>
            </a:r>
            <a:r>
              <a:rPr lang="en-US" sz="2400" dirty="0" err="1">
                <a:latin typeface="Trebuchet MS" charset="0"/>
                <a:ea typeface="Trebuchet MS" charset="0"/>
                <a:cs typeface="Trebuchet MS" charset="0"/>
              </a:rPr>
              <a:t>lengua</a:t>
            </a:r>
            <a:r>
              <a:rPr lang="en-US" sz="2400" dirty="0">
                <a:latin typeface="Trebuchet MS" charset="0"/>
                <a:ea typeface="Trebuchet MS" charset="0"/>
                <a:cs typeface="Trebuchet MS" charset="0"/>
              </a:rPr>
              <a:t> (RAE) tiene unas 80.000 palabras, a </a:t>
            </a:r>
            <a:r>
              <a:rPr lang="en-US" sz="2400" dirty="0" err="1">
                <a:latin typeface="Trebuchet MS" charset="0"/>
                <a:ea typeface="Trebuchet MS" charset="0"/>
                <a:cs typeface="Trebuchet MS" charset="0"/>
              </a:rPr>
              <a:t>las</a:t>
            </a:r>
            <a:r>
              <a:rPr lang="en-US" sz="2400" dirty="0">
                <a:latin typeface="Trebuchet MS" charset="0"/>
                <a:ea typeface="Trebuchet MS" charset="0"/>
                <a:cs typeface="Trebuchet MS" charset="0"/>
              </a:rPr>
              <a:t> </a:t>
            </a:r>
            <a:r>
              <a:rPr lang="en-US" sz="2400" dirty="0" err="1">
                <a:latin typeface="Trebuchet MS" charset="0"/>
                <a:ea typeface="Trebuchet MS" charset="0"/>
                <a:cs typeface="Trebuchet MS" charset="0"/>
              </a:rPr>
              <a:t>que</a:t>
            </a:r>
            <a:r>
              <a:rPr lang="en-US" sz="2400" dirty="0">
                <a:latin typeface="Trebuchet MS" charset="0"/>
                <a:ea typeface="Trebuchet MS" charset="0"/>
                <a:cs typeface="Trebuchet MS" charset="0"/>
              </a:rPr>
              <a:t> hay </a:t>
            </a:r>
            <a:r>
              <a:rPr lang="en-US" sz="2400" dirty="0" err="1">
                <a:latin typeface="Trebuchet MS" charset="0"/>
                <a:ea typeface="Trebuchet MS" charset="0"/>
                <a:cs typeface="Trebuchet MS" charset="0"/>
              </a:rPr>
              <a:t>que</a:t>
            </a:r>
            <a:r>
              <a:rPr lang="en-US" sz="2400" dirty="0">
                <a:latin typeface="Trebuchet MS" charset="0"/>
                <a:ea typeface="Trebuchet MS" charset="0"/>
                <a:cs typeface="Trebuchet MS" charset="0"/>
              </a:rPr>
              <a:t> </a:t>
            </a:r>
            <a:r>
              <a:rPr lang="en-US" sz="2400" dirty="0" err="1">
                <a:latin typeface="Trebuchet MS" charset="0"/>
                <a:ea typeface="Trebuchet MS" charset="0"/>
                <a:cs typeface="Trebuchet MS" charset="0"/>
              </a:rPr>
              <a:t>añadir</a:t>
            </a:r>
            <a:r>
              <a:rPr lang="en-US" sz="2400" dirty="0">
                <a:latin typeface="Trebuchet MS" charset="0"/>
                <a:ea typeface="Trebuchet MS" charset="0"/>
                <a:cs typeface="Trebuchet MS" charset="0"/>
              </a:rPr>
              <a:t> los 70.000 </a:t>
            </a:r>
            <a:r>
              <a:rPr lang="en-US" sz="2400" dirty="0" err="1">
                <a:latin typeface="Trebuchet MS" charset="0"/>
                <a:ea typeface="Trebuchet MS" charset="0"/>
                <a:cs typeface="Trebuchet MS" charset="0"/>
              </a:rPr>
              <a:t>términos</a:t>
            </a:r>
            <a:r>
              <a:rPr lang="en-US" sz="2400" dirty="0">
                <a:latin typeface="Trebuchet MS" charset="0"/>
                <a:ea typeface="Trebuchet MS" charset="0"/>
                <a:cs typeface="Trebuchet MS" charset="0"/>
              </a:rPr>
              <a:t> </a:t>
            </a:r>
            <a:r>
              <a:rPr lang="en-US" sz="2400" dirty="0" err="1">
                <a:latin typeface="Trebuchet MS" charset="0"/>
                <a:ea typeface="Trebuchet MS" charset="0"/>
                <a:cs typeface="Trebuchet MS" charset="0"/>
              </a:rPr>
              <a:t>presentes</a:t>
            </a:r>
            <a:r>
              <a:rPr lang="en-US" sz="2400" dirty="0">
                <a:latin typeface="Trebuchet MS" charset="0"/>
                <a:ea typeface="Trebuchet MS" charset="0"/>
                <a:cs typeface="Trebuchet MS" charset="0"/>
              </a:rPr>
              <a:t> en el de </a:t>
            </a:r>
            <a:r>
              <a:rPr lang="en-US" sz="2400" dirty="0" err="1">
                <a:latin typeface="Trebuchet MS" charset="0"/>
                <a:ea typeface="Trebuchet MS" charset="0"/>
                <a:cs typeface="Trebuchet MS" charset="0"/>
              </a:rPr>
              <a:t>americanismos</a:t>
            </a:r>
            <a:r>
              <a:rPr lang="en-US" sz="2400" dirty="0">
                <a:latin typeface="Trebuchet MS" charset="0"/>
                <a:ea typeface="Trebuchet MS" charset="0"/>
                <a:cs typeface="Trebuchet MS" charset="0"/>
              </a:rPr>
              <a:t>. De </a:t>
            </a:r>
            <a:r>
              <a:rPr lang="en-US" sz="2400" dirty="0" err="1">
                <a:latin typeface="Trebuchet MS" charset="0"/>
                <a:ea typeface="Trebuchet MS" charset="0"/>
                <a:cs typeface="Trebuchet MS" charset="0"/>
              </a:rPr>
              <a:t>todas</a:t>
            </a:r>
            <a:r>
              <a:rPr lang="en-US" sz="2400" dirty="0">
                <a:latin typeface="Trebuchet MS" charset="0"/>
                <a:ea typeface="Trebuchet MS" charset="0"/>
                <a:cs typeface="Trebuchet MS" charset="0"/>
              </a:rPr>
              <a:t> </a:t>
            </a:r>
            <a:r>
              <a:rPr lang="en-US" sz="2400" dirty="0" err="1">
                <a:latin typeface="Trebuchet MS" charset="0"/>
                <a:ea typeface="Trebuchet MS" charset="0"/>
                <a:cs typeface="Trebuchet MS" charset="0"/>
              </a:rPr>
              <a:t>formas</a:t>
            </a:r>
            <a:r>
              <a:rPr lang="en-US" sz="2400" dirty="0">
                <a:latin typeface="Trebuchet MS" charset="0"/>
                <a:ea typeface="Trebuchet MS" charset="0"/>
                <a:cs typeface="Trebuchet MS" charset="0"/>
              </a:rPr>
              <a:t>, se </a:t>
            </a:r>
            <a:r>
              <a:rPr lang="en-US" sz="2400" dirty="0" err="1">
                <a:latin typeface="Trebuchet MS" charset="0"/>
                <a:ea typeface="Trebuchet MS" charset="0"/>
                <a:cs typeface="Trebuchet MS" charset="0"/>
              </a:rPr>
              <a:t>estima</a:t>
            </a:r>
            <a:r>
              <a:rPr lang="en-US" sz="2400" dirty="0">
                <a:latin typeface="Trebuchet MS" charset="0"/>
                <a:ea typeface="Trebuchet MS" charset="0"/>
                <a:cs typeface="Trebuchet MS" charset="0"/>
              </a:rPr>
              <a:t> </a:t>
            </a:r>
            <a:r>
              <a:rPr lang="en-US" sz="2400" dirty="0" err="1">
                <a:latin typeface="Trebuchet MS" charset="0"/>
                <a:ea typeface="Trebuchet MS" charset="0"/>
                <a:cs typeface="Trebuchet MS" charset="0"/>
              </a:rPr>
              <a:t>que</a:t>
            </a:r>
            <a:r>
              <a:rPr lang="en-US" sz="2400" dirty="0">
                <a:latin typeface="Trebuchet MS" charset="0"/>
                <a:ea typeface="Trebuchet MS" charset="0"/>
                <a:cs typeface="Trebuchet MS" charset="0"/>
              </a:rPr>
              <a:t> para </a:t>
            </a:r>
            <a:r>
              <a:rPr lang="en-US" sz="2400" dirty="0" err="1">
                <a:latin typeface="Trebuchet MS" charset="0"/>
                <a:ea typeface="Trebuchet MS" charset="0"/>
                <a:cs typeface="Trebuchet MS" charset="0"/>
              </a:rPr>
              <a:t>calcular</a:t>
            </a:r>
            <a:r>
              <a:rPr lang="en-US" sz="2400" dirty="0">
                <a:latin typeface="Trebuchet MS" charset="0"/>
                <a:ea typeface="Trebuchet MS" charset="0"/>
                <a:cs typeface="Trebuchet MS" charset="0"/>
              </a:rPr>
              <a:t> </a:t>
            </a:r>
            <a:r>
              <a:rPr lang="en-US" sz="2400" dirty="0" err="1">
                <a:latin typeface="Trebuchet MS" charset="0"/>
                <a:ea typeface="Trebuchet MS" charset="0"/>
                <a:cs typeface="Trebuchet MS" charset="0"/>
              </a:rPr>
              <a:t>todo</a:t>
            </a:r>
            <a:r>
              <a:rPr lang="en-US" sz="2400" dirty="0">
                <a:latin typeface="Trebuchet MS" charset="0"/>
                <a:ea typeface="Trebuchet MS" charset="0"/>
                <a:cs typeface="Trebuchet MS" charset="0"/>
              </a:rPr>
              <a:t> el </a:t>
            </a:r>
            <a:r>
              <a:rPr lang="en-US" sz="2400" dirty="0" err="1">
                <a:latin typeface="Trebuchet MS" charset="0"/>
                <a:ea typeface="Trebuchet MS" charset="0"/>
                <a:cs typeface="Trebuchet MS" charset="0"/>
              </a:rPr>
              <a:t>léxico</a:t>
            </a:r>
            <a:r>
              <a:rPr lang="en-US" sz="2400" dirty="0">
                <a:latin typeface="Trebuchet MS" charset="0"/>
                <a:ea typeface="Trebuchet MS" charset="0"/>
                <a:cs typeface="Trebuchet MS" charset="0"/>
              </a:rPr>
              <a:t> de </a:t>
            </a:r>
            <a:r>
              <a:rPr lang="en-US" sz="2400" dirty="0" err="1">
                <a:latin typeface="Trebuchet MS" charset="0"/>
                <a:ea typeface="Trebuchet MS" charset="0"/>
                <a:cs typeface="Trebuchet MS" charset="0"/>
              </a:rPr>
              <a:t>una</a:t>
            </a:r>
            <a:r>
              <a:rPr lang="en-US" sz="2400" dirty="0">
                <a:latin typeface="Trebuchet MS" charset="0"/>
                <a:ea typeface="Trebuchet MS" charset="0"/>
                <a:cs typeface="Trebuchet MS" charset="0"/>
              </a:rPr>
              <a:t> </a:t>
            </a:r>
            <a:r>
              <a:rPr lang="en-US" sz="2400" dirty="0" err="1">
                <a:latin typeface="Trebuchet MS" charset="0"/>
                <a:ea typeface="Trebuchet MS" charset="0"/>
                <a:cs typeface="Trebuchet MS" charset="0"/>
              </a:rPr>
              <a:t>lengua</a:t>
            </a:r>
            <a:r>
              <a:rPr lang="en-US" sz="2400" dirty="0">
                <a:latin typeface="Trebuchet MS" charset="0"/>
                <a:ea typeface="Trebuchet MS" charset="0"/>
                <a:cs typeface="Trebuchet MS" charset="0"/>
              </a:rPr>
              <a:t> </a:t>
            </a:r>
            <a:r>
              <a:rPr lang="en-US" sz="2400" dirty="0" err="1">
                <a:latin typeface="Trebuchet MS" charset="0"/>
                <a:ea typeface="Trebuchet MS" charset="0"/>
                <a:cs typeface="Trebuchet MS" charset="0"/>
              </a:rPr>
              <a:t>habría</a:t>
            </a:r>
            <a:r>
              <a:rPr lang="en-US" sz="2400" dirty="0">
                <a:latin typeface="Trebuchet MS" charset="0"/>
                <a:ea typeface="Trebuchet MS" charset="0"/>
                <a:cs typeface="Trebuchet MS" charset="0"/>
              </a:rPr>
              <a:t> </a:t>
            </a:r>
            <a:r>
              <a:rPr lang="en-US" sz="2400" dirty="0" err="1">
                <a:latin typeface="Trebuchet MS" charset="0"/>
                <a:ea typeface="Trebuchet MS" charset="0"/>
                <a:cs typeface="Trebuchet MS" charset="0"/>
              </a:rPr>
              <a:t>que</a:t>
            </a:r>
            <a:r>
              <a:rPr lang="en-US" sz="2400" dirty="0">
                <a:latin typeface="Trebuchet MS" charset="0"/>
                <a:ea typeface="Trebuchet MS" charset="0"/>
                <a:cs typeface="Trebuchet MS" charset="0"/>
              </a:rPr>
              <a:t> </a:t>
            </a:r>
            <a:r>
              <a:rPr lang="en-US" sz="2400" dirty="0" err="1">
                <a:latin typeface="Trebuchet MS" charset="0"/>
                <a:ea typeface="Trebuchet MS" charset="0"/>
                <a:cs typeface="Trebuchet MS" charset="0"/>
              </a:rPr>
              <a:t>añadir</a:t>
            </a:r>
            <a:r>
              <a:rPr lang="en-US" sz="2400" dirty="0">
                <a:latin typeface="Trebuchet MS" charset="0"/>
                <a:ea typeface="Trebuchet MS" charset="0"/>
                <a:cs typeface="Trebuchet MS" charset="0"/>
              </a:rPr>
              <a:t> un 30% al </a:t>
            </a:r>
            <a:r>
              <a:rPr lang="en-US" sz="2400" dirty="0" err="1">
                <a:latin typeface="Trebuchet MS" charset="0"/>
                <a:ea typeface="Trebuchet MS" charset="0"/>
                <a:cs typeface="Trebuchet MS" charset="0"/>
              </a:rPr>
              <a:t>número</a:t>
            </a:r>
            <a:r>
              <a:rPr lang="en-US" sz="2400" dirty="0">
                <a:latin typeface="Trebuchet MS" charset="0"/>
                <a:ea typeface="Trebuchet MS" charset="0"/>
                <a:cs typeface="Trebuchet MS" charset="0"/>
              </a:rPr>
              <a:t> de palabras </a:t>
            </a:r>
            <a:r>
              <a:rPr lang="en-US" sz="2400" dirty="0" err="1">
                <a:latin typeface="Trebuchet MS" charset="0"/>
                <a:ea typeface="Trebuchet MS" charset="0"/>
                <a:cs typeface="Trebuchet MS" charset="0"/>
              </a:rPr>
              <a:t>presente</a:t>
            </a:r>
            <a:r>
              <a:rPr lang="en-US" sz="2400" dirty="0">
                <a:latin typeface="Trebuchet MS" charset="0"/>
                <a:ea typeface="Trebuchet MS" charset="0"/>
                <a:cs typeface="Trebuchet MS" charset="0"/>
              </a:rPr>
              <a:t> en los </a:t>
            </a:r>
            <a:r>
              <a:rPr lang="en-US" sz="2400" dirty="0" err="1">
                <a:latin typeface="Trebuchet MS" charset="0"/>
                <a:ea typeface="Trebuchet MS" charset="0"/>
                <a:cs typeface="Trebuchet MS" charset="0"/>
              </a:rPr>
              <a:t>diccionarios</a:t>
            </a:r>
            <a:r>
              <a:rPr lang="en-US" sz="2400" dirty="0">
                <a:latin typeface="Trebuchet MS" charset="0"/>
                <a:ea typeface="Trebuchet MS" charset="0"/>
                <a:cs typeface="Trebuchet MS" charset="0"/>
              </a:rPr>
              <a:t>, </a:t>
            </a:r>
            <a:r>
              <a:rPr lang="en-US" sz="2400" dirty="0" err="1">
                <a:latin typeface="Trebuchet MS" charset="0"/>
                <a:ea typeface="Trebuchet MS" charset="0"/>
                <a:cs typeface="Trebuchet MS" charset="0"/>
              </a:rPr>
              <a:t>por</a:t>
            </a:r>
            <a:r>
              <a:rPr lang="en-US" sz="2400" dirty="0">
                <a:latin typeface="Trebuchet MS" charset="0"/>
                <a:ea typeface="Trebuchet MS" charset="0"/>
                <a:cs typeface="Trebuchet MS" charset="0"/>
              </a:rPr>
              <a:t> lo </a:t>
            </a:r>
            <a:r>
              <a:rPr lang="en-US" sz="2400" dirty="0" err="1">
                <a:latin typeface="Trebuchet MS" charset="0"/>
                <a:ea typeface="Trebuchet MS" charset="0"/>
                <a:cs typeface="Trebuchet MS" charset="0"/>
              </a:rPr>
              <a:t>que</a:t>
            </a:r>
            <a:r>
              <a:rPr lang="en-US" sz="2400" dirty="0">
                <a:latin typeface="Trebuchet MS" charset="0"/>
                <a:ea typeface="Trebuchet MS" charset="0"/>
                <a:cs typeface="Trebuchet MS" charset="0"/>
              </a:rPr>
              <a:t> el </a:t>
            </a:r>
            <a:r>
              <a:rPr lang="en-US" sz="2400" dirty="0" err="1">
                <a:latin typeface="Trebuchet MS" charset="0"/>
                <a:ea typeface="Trebuchet MS" charset="0"/>
                <a:cs typeface="Trebuchet MS" charset="0"/>
              </a:rPr>
              <a:t>número</a:t>
            </a:r>
            <a:r>
              <a:rPr lang="en-US" sz="2400" dirty="0">
                <a:latin typeface="Trebuchet MS" charset="0"/>
                <a:ea typeface="Trebuchet MS" charset="0"/>
                <a:cs typeface="Trebuchet MS" charset="0"/>
              </a:rPr>
              <a:t> de </a:t>
            </a:r>
            <a:r>
              <a:rPr lang="en-US" sz="2400" dirty="0" err="1">
                <a:latin typeface="Trebuchet MS" charset="0"/>
                <a:ea typeface="Trebuchet MS" charset="0"/>
                <a:cs typeface="Trebuchet MS" charset="0"/>
              </a:rPr>
              <a:t>términos</a:t>
            </a:r>
            <a:r>
              <a:rPr lang="en-US" sz="2400" dirty="0">
                <a:latin typeface="Trebuchet MS" charset="0"/>
                <a:ea typeface="Trebuchet MS" charset="0"/>
                <a:cs typeface="Trebuchet MS" charset="0"/>
              </a:rPr>
              <a:t> del </a:t>
            </a:r>
            <a:r>
              <a:rPr lang="en-US" sz="2400" dirty="0" err="1">
                <a:latin typeface="Trebuchet MS" charset="0"/>
                <a:ea typeface="Trebuchet MS" charset="0"/>
                <a:cs typeface="Trebuchet MS" charset="0"/>
              </a:rPr>
              <a:t>español</a:t>
            </a:r>
            <a:r>
              <a:rPr lang="en-US" sz="2400" dirty="0">
                <a:latin typeface="Trebuchet MS" charset="0"/>
                <a:ea typeface="Trebuchet MS" charset="0"/>
                <a:cs typeface="Trebuchet MS" charset="0"/>
              </a:rPr>
              <a:t> </a:t>
            </a:r>
            <a:r>
              <a:rPr lang="en-US" sz="2400" dirty="0" err="1">
                <a:latin typeface="Trebuchet MS" charset="0"/>
                <a:ea typeface="Trebuchet MS" charset="0"/>
                <a:cs typeface="Trebuchet MS" charset="0"/>
              </a:rPr>
              <a:t>podría</a:t>
            </a:r>
            <a:r>
              <a:rPr lang="en-US" sz="2400" dirty="0">
                <a:latin typeface="Trebuchet MS" charset="0"/>
                <a:ea typeface="Trebuchet MS" charset="0"/>
                <a:cs typeface="Trebuchet MS" charset="0"/>
              </a:rPr>
              <a:t> </a:t>
            </a:r>
            <a:r>
              <a:rPr lang="en-US" sz="2400" dirty="0" err="1">
                <a:latin typeface="Trebuchet MS" charset="0"/>
                <a:ea typeface="Trebuchet MS" charset="0"/>
                <a:cs typeface="Trebuchet MS" charset="0"/>
              </a:rPr>
              <a:t>superar</a:t>
            </a:r>
            <a:r>
              <a:rPr lang="en-US" sz="2400" dirty="0">
                <a:latin typeface="Trebuchet MS" charset="0"/>
                <a:ea typeface="Trebuchet MS" charset="0"/>
                <a:cs typeface="Trebuchet MS" charset="0"/>
              </a:rPr>
              <a:t> con </a:t>
            </a:r>
            <a:r>
              <a:rPr lang="en-US" sz="2400" dirty="0" err="1">
                <a:latin typeface="Trebuchet MS" charset="0"/>
                <a:ea typeface="Trebuchet MS" charset="0"/>
                <a:cs typeface="Trebuchet MS" charset="0"/>
              </a:rPr>
              <a:t>claridad</a:t>
            </a:r>
            <a:r>
              <a:rPr lang="en-US" sz="2400" dirty="0">
                <a:latin typeface="Trebuchet MS" charset="0"/>
                <a:ea typeface="Trebuchet MS" charset="0"/>
                <a:cs typeface="Trebuchet MS" charset="0"/>
              </a:rPr>
              <a:t> los 100.000.</a:t>
            </a:r>
            <a:endParaRPr lang="es-ES_tradnl" sz="2400" dirty="0" smtClean="0">
              <a:ln w="0"/>
              <a:effectLst>
                <a:outerShdw blurRad="38100" dist="19050" dir="2700000" algn="tl" rotWithShape="0">
                  <a:schemeClr val="dk1">
                    <a:alpha val="40000"/>
                  </a:schemeClr>
                </a:outerShdw>
              </a:effectLst>
              <a:latin typeface="Trebuchet MS" charset="0"/>
              <a:ea typeface="Trebuchet MS" charset="0"/>
              <a:cs typeface="Trebuchet MS" charset="0"/>
            </a:endParaRPr>
          </a:p>
        </p:txBody>
      </p:sp>
    </p:spTree>
    <p:extLst>
      <p:ext uri="{BB962C8B-B14F-4D97-AF65-F5344CB8AC3E}">
        <p14:creationId xmlns:p14="http://schemas.microsoft.com/office/powerpoint/2010/main" val="21471681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56934" y="6457890"/>
            <a:ext cx="2296783" cy="400110"/>
          </a:xfrm>
          <a:prstGeom prst="rect">
            <a:avLst/>
          </a:prstGeom>
          <a:noFill/>
        </p:spPr>
        <p:txBody>
          <a:bodyPr wrap="none" lIns="91440" tIns="45720" rIns="91440" bIns="45720">
            <a:spAutoFit/>
          </a:bodyPr>
          <a:lstStyle/>
          <a:p>
            <a:pPr algn="ctr"/>
            <a:r>
              <a:rPr lang="en-US" sz="20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ADSOFTWARE V4.0</a:t>
            </a:r>
            <a:endParaRPr lang="en-US" sz="20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7" name="Rectangle 6"/>
          <p:cNvSpPr/>
          <p:nvPr/>
        </p:nvSpPr>
        <p:spPr>
          <a:xfrm>
            <a:off x="10063180" y="6319390"/>
            <a:ext cx="1042144" cy="276999"/>
          </a:xfrm>
          <a:prstGeom prst="rect">
            <a:avLst/>
          </a:prstGeom>
          <a:noFill/>
        </p:spPr>
        <p:txBody>
          <a:bodyPr wrap="none" lIns="91440" tIns="45720" rIns="91440" bIns="45720">
            <a:spAutoFit/>
          </a:bodyPr>
          <a:lstStyle/>
          <a:p>
            <a:pPr algn="ctr"/>
            <a:r>
              <a:rPr lang="es-ES" sz="12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A-Z Software</a:t>
            </a:r>
            <a:endParaRPr lang="en-US" sz="12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9" name="Rectangle 8"/>
          <p:cNvSpPr/>
          <p:nvPr/>
        </p:nvSpPr>
        <p:spPr>
          <a:xfrm>
            <a:off x="3191242" y="478024"/>
            <a:ext cx="4829656" cy="523220"/>
          </a:xfrm>
          <a:prstGeom prst="rect">
            <a:avLst/>
          </a:prstGeom>
          <a:noFill/>
        </p:spPr>
        <p:txBody>
          <a:bodyPr wrap="none" lIns="91440" tIns="45720" rIns="91440" bIns="45720">
            <a:spAutoFit/>
          </a:bodyPr>
          <a:lstStyle/>
          <a:p>
            <a:pPr algn="ctr"/>
            <a:r>
              <a:rPr lang="es-ES_tradnl"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Nuevo Proceso Dependencias</a:t>
            </a:r>
            <a:endParaRPr lang="es-ES_tradnl" sz="2800" dirty="0">
              <a:ln w="0"/>
              <a:effectLst>
                <a:outerShdw blurRad="38100" dist="19050" dir="2700000" algn="tl" rotWithShape="0">
                  <a:schemeClr val="dk1">
                    <a:alpha val="40000"/>
                  </a:schemeClr>
                </a:outerShdw>
              </a:effectLst>
              <a:latin typeface="Trebuchet MS" charset="0"/>
              <a:ea typeface="Trebuchet MS" charset="0"/>
              <a:cs typeface="Trebuchet MS" charset="0"/>
            </a:endParaRPr>
          </a:p>
        </p:txBody>
      </p:sp>
      <p:sp>
        <p:nvSpPr>
          <p:cNvPr id="2" name="TextBox 1"/>
          <p:cNvSpPr txBox="1"/>
          <p:nvPr/>
        </p:nvSpPr>
        <p:spPr>
          <a:xfrm>
            <a:off x="1689571" y="3348066"/>
            <a:ext cx="1311321" cy="646331"/>
          </a:xfrm>
          <a:prstGeom prst="rect">
            <a:avLst/>
          </a:prstGeom>
          <a:noFill/>
        </p:spPr>
        <p:txBody>
          <a:bodyPr wrap="none" rtlCol="0">
            <a:spAutoFit/>
          </a:bodyPr>
          <a:lstStyle/>
          <a:p>
            <a:pPr algn="ctr"/>
            <a:r>
              <a:rPr lang="es-ES_tradnl" dirty="0" smtClean="0"/>
              <a:t>1.Recolectar</a:t>
            </a:r>
          </a:p>
          <a:p>
            <a:pPr algn="ctr"/>
            <a:r>
              <a:rPr lang="es-ES_tradnl" dirty="0" smtClean="0"/>
              <a:t>Información</a:t>
            </a:r>
            <a:endParaRPr lang="es-ES_tradnl" dirty="0"/>
          </a:p>
        </p:txBody>
      </p:sp>
      <p:sp>
        <p:nvSpPr>
          <p:cNvPr id="10" name="TextBox 9"/>
          <p:cNvSpPr txBox="1"/>
          <p:nvPr/>
        </p:nvSpPr>
        <p:spPr>
          <a:xfrm>
            <a:off x="5460801" y="3355625"/>
            <a:ext cx="1529714" cy="646331"/>
          </a:xfrm>
          <a:prstGeom prst="rect">
            <a:avLst/>
          </a:prstGeom>
          <a:noFill/>
        </p:spPr>
        <p:txBody>
          <a:bodyPr wrap="none" rtlCol="0">
            <a:spAutoFit/>
          </a:bodyPr>
          <a:lstStyle/>
          <a:p>
            <a:pPr algn="ctr"/>
            <a:r>
              <a:rPr lang="es-ES_tradnl" dirty="0" smtClean="0"/>
              <a:t>3.Alimentar </a:t>
            </a:r>
          </a:p>
          <a:p>
            <a:pPr algn="ctr"/>
            <a:r>
              <a:rPr lang="es-ES_tradnl" dirty="0" smtClean="0"/>
              <a:t>ADSOFTWARE</a:t>
            </a:r>
            <a:endParaRPr lang="es-ES_tradnl" dirty="0"/>
          </a:p>
        </p:txBody>
      </p:sp>
      <p:sp>
        <p:nvSpPr>
          <p:cNvPr id="11" name="TextBox 10"/>
          <p:cNvSpPr txBox="1"/>
          <p:nvPr/>
        </p:nvSpPr>
        <p:spPr>
          <a:xfrm>
            <a:off x="7706305" y="3355625"/>
            <a:ext cx="2016899" cy="923330"/>
          </a:xfrm>
          <a:prstGeom prst="rect">
            <a:avLst/>
          </a:prstGeom>
          <a:noFill/>
        </p:spPr>
        <p:txBody>
          <a:bodyPr wrap="none" rtlCol="0">
            <a:spAutoFit/>
          </a:bodyPr>
          <a:lstStyle/>
          <a:p>
            <a:pPr algn="ctr"/>
            <a:r>
              <a:rPr lang="es-ES_tradnl" dirty="0" smtClean="0"/>
              <a:t>4.Imprimir Reporte</a:t>
            </a:r>
          </a:p>
          <a:p>
            <a:pPr algn="ctr"/>
            <a:r>
              <a:rPr lang="es-ES_tradnl" dirty="0" smtClean="0"/>
              <a:t>En Línea y pago en </a:t>
            </a:r>
          </a:p>
          <a:p>
            <a:pPr algn="ctr"/>
            <a:r>
              <a:rPr lang="es-ES_tradnl" dirty="0" smtClean="0"/>
              <a:t>Línea</a:t>
            </a:r>
            <a:endParaRPr lang="es-ES_tradnl" dirty="0"/>
          </a:p>
        </p:txBody>
      </p:sp>
      <p:sp>
        <p:nvSpPr>
          <p:cNvPr id="12" name="TextBox 11"/>
          <p:cNvSpPr txBox="1"/>
          <p:nvPr/>
        </p:nvSpPr>
        <p:spPr>
          <a:xfrm>
            <a:off x="3440978" y="3355625"/>
            <a:ext cx="1523174" cy="923330"/>
          </a:xfrm>
          <a:prstGeom prst="rect">
            <a:avLst/>
          </a:prstGeom>
          <a:noFill/>
        </p:spPr>
        <p:txBody>
          <a:bodyPr wrap="none" rtlCol="0">
            <a:spAutoFit/>
          </a:bodyPr>
          <a:lstStyle/>
          <a:p>
            <a:pPr algn="ctr"/>
            <a:r>
              <a:rPr lang="es-ES_tradnl" dirty="0" smtClean="0"/>
              <a:t>2.Clasificar el </a:t>
            </a:r>
          </a:p>
          <a:p>
            <a:pPr algn="ctr"/>
            <a:r>
              <a:rPr lang="es-ES_tradnl" dirty="0" smtClean="0"/>
              <a:t>Tipo de </a:t>
            </a:r>
          </a:p>
          <a:p>
            <a:pPr algn="ctr"/>
            <a:r>
              <a:rPr lang="es-ES_tradnl" dirty="0" smtClean="0"/>
              <a:t>Información</a:t>
            </a:r>
            <a:endParaRPr lang="es-ES_tradnl" dirty="0"/>
          </a:p>
        </p:txBody>
      </p:sp>
      <p:grpSp>
        <p:nvGrpSpPr>
          <p:cNvPr id="17" name="Group 16"/>
          <p:cNvGrpSpPr/>
          <p:nvPr/>
        </p:nvGrpSpPr>
        <p:grpSpPr>
          <a:xfrm>
            <a:off x="1810017" y="2657998"/>
            <a:ext cx="791896" cy="690068"/>
            <a:chOff x="1479817" y="867270"/>
            <a:chExt cx="1031308" cy="940851"/>
          </a:xfrm>
        </p:grpSpPr>
        <p:pic>
          <p:nvPicPr>
            <p:cNvPr id="18" name="Picture 17"/>
            <p:cNvPicPr>
              <a:picLocks noChangeAspect="1"/>
            </p:cNvPicPr>
            <p:nvPr/>
          </p:nvPicPr>
          <p:blipFill rotWithShape="1">
            <a:blip r:embed="rId2">
              <a:extLst>
                <a:ext uri="{28A0092B-C50C-407E-A947-70E740481C1C}">
                  <a14:useLocalDpi xmlns:a14="http://schemas.microsoft.com/office/drawing/2010/main" val="0"/>
                </a:ext>
              </a:extLst>
            </a:blip>
            <a:srcRect t="4277" r="29428"/>
            <a:stretch/>
          </p:blipFill>
          <p:spPr>
            <a:xfrm>
              <a:off x="1479817" y="1030524"/>
              <a:ext cx="563193" cy="763913"/>
            </a:xfrm>
            <a:prstGeom prst="rect">
              <a:avLst/>
            </a:prstGeom>
          </p:spPr>
        </p:pic>
        <p:pic>
          <p:nvPicPr>
            <p:cNvPr id="19" name="Picture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76137" y="867270"/>
              <a:ext cx="534988" cy="534988"/>
            </a:xfrm>
            <a:prstGeom prst="rect">
              <a:avLst/>
            </a:prstGeom>
          </p:spPr>
        </p:pic>
        <p:pic>
          <p:nvPicPr>
            <p:cNvPr id="20" name="Picture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62866" y="1273133"/>
              <a:ext cx="534988" cy="534988"/>
            </a:xfrm>
            <a:prstGeom prst="rect">
              <a:avLst/>
            </a:prstGeom>
          </p:spPr>
        </p:pic>
      </p:grpSp>
      <p:pic>
        <p:nvPicPr>
          <p:cNvPr id="25" name="Picture 2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62360" y="2687790"/>
            <a:ext cx="650240" cy="650240"/>
          </a:xfrm>
          <a:prstGeom prst="rect">
            <a:avLst/>
          </a:prstGeom>
        </p:spPr>
      </p:pic>
      <p:pic>
        <p:nvPicPr>
          <p:cNvPr id="27" name="Picture 2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flipH="1">
            <a:off x="5790630" y="2732763"/>
            <a:ext cx="726058" cy="650240"/>
          </a:xfrm>
          <a:prstGeom prst="rect">
            <a:avLst/>
          </a:prstGeom>
        </p:spPr>
      </p:pic>
      <p:pic>
        <p:nvPicPr>
          <p:cNvPr id="3" name="Picture 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020898" y="2705385"/>
            <a:ext cx="650240" cy="650240"/>
          </a:xfrm>
          <a:prstGeom prst="rect">
            <a:avLst/>
          </a:prstGeom>
        </p:spPr>
      </p:pic>
      <p:pic>
        <p:nvPicPr>
          <p:cNvPr id="16" name="Picture 1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840415" y="2657998"/>
            <a:ext cx="704600" cy="650240"/>
          </a:xfrm>
          <a:prstGeom prst="rect">
            <a:avLst/>
          </a:prstGeom>
        </p:spPr>
      </p:pic>
    </p:spTree>
    <p:extLst>
      <p:ext uri="{BB962C8B-B14F-4D97-AF65-F5344CB8AC3E}">
        <p14:creationId xmlns:p14="http://schemas.microsoft.com/office/powerpoint/2010/main" val="13585718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56933" y="6457890"/>
            <a:ext cx="2296784" cy="400110"/>
          </a:xfrm>
          <a:prstGeom prst="rect">
            <a:avLst/>
          </a:prstGeom>
          <a:noFill/>
        </p:spPr>
        <p:txBody>
          <a:bodyPr wrap="none" lIns="91440" tIns="45720" rIns="91440" bIns="45720">
            <a:spAutoFit/>
          </a:bodyPr>
          <a:lstStyle/>
          <a:p>
            <a:pPr algn="ctr"/>
            <a:r>
              <a:rPr lang="en-US" sz="20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ADSOFTWARE V4.0</a:t>
            </a:r>
            <a:endParaRPr lang="en-US" sz="20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7" name="Rectangle 6"/>
          <p:cNvSpPr/>
          <p:nvPr/>
        </p:nvSpPr>
        <p:spPr>
          <a:xfrm>
            <a:off x="10063180" y="6319390"/>
            <a:ext cx="1042144" cy="276999"/>
          </a:xfrm>
          <a:prstGeom prst="rect">
            <a:avLst/>
          </a:prstGeom>
          <a:noFill/>
        </p:spPr>
        <p:txBody>
          <a:bodyPr wrap="none" lIns="91440" tIns="45720" rIns="91440" bIns="45720">
            <a:spAutoFit/>
          </a:bodyPr>
          <a:lstStyle/>
          <a:p>
            <a:pPr algn="ctr"/>
            <a:r>
              <a:rPr lang="es-ES" sz="12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A-Z Software</a:t>
            </a:r>
            <a:endParaRPr lang="en-US" sz="12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9" name="Rectangle 8"/>
          <p:cNvSpPr/>
          <p:nvPr/>
        </p:nvSpPr>
        <p:spPr>
          <a:xfrm>
            <a:off x="3874919" y="478024"/>
            <a:ext cx="3462294" cy="523220"/>
          </a:xfrm>
          <a:prstGeom prst="rect">
            <a:avLst/>
          </a:prstGeom>
          <a:noFill/>
        </p:spPr>
        <p:txBody>
          <a:bodyPr wrap="none" lIns="91440" tIns="45720" rIns="91440" bIns="45720">
            <a:spAutoFit/>
          </a:bodyPr>
          <a:lstStyle/>
          <a:p>
            <a:pPr algn="ctr"/>
            <a:r>
              <a:rPr lang="es-ES_tradnl"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Nuevo Proceso Local</a:t>
            </a:r>
            <a:endParaRPr lang="es-ES_tradnl" sz="2800" dirty="0">
              <a:ln w="0"/>
              <a:effectLst>
                <a:outerShdw blurRad="38100" dist="19050" dir="2700000" algn="tl" rotWithShape="0">
                  <a:schemeClr val="dk1">
                    <a:alpha val="40000"/>
                  </a:schemeClr>
                </a:outerShdw>
              </a:effectLst>
              <a:latin typeface="Trebuchet MS" charset="0"/>
              <a:ea typeface="Trebuchet MS" charset="0"/>
              <a:cs typeface="Trebuchet MS" charset="0"/>
            </a:endParaRPr>
          </a:p>
        </p:txBody>
      </p:sp>
      <p:sp>
        <p:nvSpPr>
          <p:cNvPr id="2" name="TextBox 1"/>
          <p:cNvSpPr txBox="1"/>
          <p:nvPr/>
        </p:nvSpPr>
        <p:spPr>
          <a:xfrm>
            <a:off x="2796918" y="4581893"/>
            <a:ext cx="1324530" cy="646331"/>
          </a:xfrm>
          <a:prstGeom prst="rect">
            <a:avLst/>
          </a:prstGeom>
          <a:noFill/>
        </p:spPr>
        <p:txBody>
          <a:bodyPr wrap="none" rtlCol="0">
            <a:spAutoFit/>
          </a:bodyPr>
          <a:lstStyle/>
          <a:p>
            <a:pPr algn="ctr"/>
            <a:r>
              <a:rPr lang="es-ES_tradnl" dirty="0" smtClean="0"/>
              <a:t>9.Validacion</a:t>
            </a:r>
          </a:p>
          <a:p>
            <a:pPr algn="ctr"/>
            <a:r>
              <a:rPr lang="es-ES_tradnl" dirty="0" smtClean="0"/>
              <a:t>DET</a:t>
            </a:r>
            <a:endParaRPr lang="es-ES_tradnl" dirty="0"/>
          </a:p>
        </p:txBody>
      </p:sp>
      <p:sp>
        <p:nvSpPr>
          <p:cNvPr id="10" name="TextBox 9"/>
          <p:cNvSpPr txBox="1"/>
          <p:nvPr/>
        </p:nvSpPr>
        <p:spPr>
          <a:xfrm>
            <a:off x="6625308" y="4589452"/>
            <a:ext cx="1428596" cy="646331"/>
          </a:xfrm>
          <a:prstGeom prst="rect">
            <a:avLst/>
          </a:prstGeom>
          <a:noFill/>
        </p:spPr>
        <p:txBody>
          <a:bodyPr wrap="none" rtlCol="0">
            <a:spAutoFit/>
          </a:bodyPr>
          <a:lstStyle/>
          <a:p>
            <a:pPr algn="ctr"/>
            <a:r>
              <a:rPr lang="es-ES_tradnl" dirty="0" smtClean="0"/>
              <a:t>11.Aplicación</a:t>
            </a:r>
          </a:p>
          <a:p>
            <a:pPr algn="ctr"/>
            <a:r>
              <a:rPr lang="es-ES_tradnl" dirty="0" smtClean="0"/>
              <a:t>Pago</a:t>
            </a:r>
            <a:endParaRPr lang="es-ES_tradnl" dirty="0"/>
          </a:p>
        </p:txBody>
      </p:sp>
      <p:sp>
        <p:nvSpPr>
          <p:cNvPr id="12" name="TextBox 11"/>
          <p:cNvSpPr txBox="1"/>
          <p:nvPr/>
        </p:nvSpPr>
        <p:spPr>
          <a:xfrm>
            <a:off x="4383407" y="4589452"/>
            <a:ext cx="1866217" cy="646331"/>
          </a:xfrm>
          <a:prstGeom prst="rect">
            <a:avLst/>
          </a:prstGeom>
          <a:noFill/>
        </p:spPr>
        <p:txBody>
          <a:bodyPr wrap="none" rtlCol="0">
            <a:spAutoFit/>
          </a:bodyPr>
          <a:lstStyle/>
          <a:p>
            <a:pPr algn="ctr"/>
            <a:r>
              <a:rPr lang="es-ES_tradnl" dirty="0" smtClean="0"/>
              <a:t>10.Aplicación</a:t>
            </a:r>
          </a:p>
          <a:p>
            <a:pPr algn="ctr"/>
            <a:r>
              <a:rPr lang="es-ES_tradnl" dirty="0" smtClean="0"/>
              <a:t>De Modificaciones</a:t>
            </a:r>
            <a:endParaRPr lang="es-ES_tradnl" dirty="0"/>
          </a:p>
        </p:txBody>
      </p:sp>
      <p:sp>
        <p:nvSpPr>
          <p:cNvPr id="8" name="TextBox 7"/>
          <p:cNvSpPr txBox="1"/>
          <p:nvPr/>
        </p:nvSpPr>
        <p:spPr>
          <a:xfrm>
            <a:off x="1673913" y="2795350"/>
            <a:ext cx="2210863" cy="646331"/>
          </a:xfrm>
          <a:prstGeom prst="rect">
            <a:avLst/>
          </a:prstGeom>
          <a:noFill/>
        </p:spPr>
        <p:txBody>
          <a:bodyPr wrap="none" rtlCol="0">
            <a:spAutoFit/>
          </a:bodyPr>
          <a:lstStyle/>
          <a:p>
            <a:pPr algn="ctr"/>
            <a:r>
              <a:rPr lang="es-ES_tradnl" dirty="0" smtClean="0"/>
              <a:t>5.Confirmacion</a:t>
            </a:r>
          </a:p>
          <a:p>
            <a:pPr algn="ctr"/>
            <a:r>
              <a:rPr lang="es-ES_tradnl" dirty="0" smtClean="0"/>
              <a:t>De Montos Ingresados</a:t>
            </a:r>
            <a:endParaRPr lang="es-ES_tradnl" dirty="0"/>
          </a:p>
        </p:txBody>
      </p:sp>
      <p:sp>
        <p:nvSpPr>
          <p:cNvPr id="11" name="TextBox 10"/>
          <p:cNvSpPr txBox="1"/>
          <p:nvPr/>
        </p:nvSpPr>
        <p:spPr>
          <a:xfrm>
            <a:off x="3882407" y="2795347"/>
            <a:ext cx="1934952" cy="646331"/>
          </a:xfrm>
          <a:prstGeom prst="rect">
            <a:avLst/>
          </a:prstGeom>
          <a:noFill/>
        </p:spPr>
        <p:txBody>
          <a:bodyPr wrap="none" rtlCol="0">
            <a:spAutoFit/>
          </a:bodyPr>
          <a:lstStyle/>
          <a:p>
            <a:pPr algn="ctr"/>
            <a:r>
              <a:rPr lang="es-ES_tradnl" dirty="0" smtClean="0"/>
              <a:t>6.Confirmacion de </a:t>
            </a:r>
          </a:p>
          <a:p>
            <a:pPr algn="ctr"/>
            <a:r>
              <a:rPr lang="es-ES_tradnl" dirty="0" smtClean="0"/>
              <a:t>Pago En Línea</a:t>
            </a:r>
            <a:endParaRPr lang="es-ES_tradnl" dirty="0"/>
          </a:p>
        </p:txBody>
      </p:sp>
      <p:sp>
        <p:nvSpPr>
          <p:cNvPr id="13" name="TextBox 12"/>
          <p:cNvSpPr txBox="1"/>
          <p:nvPr/>
        </p:nvSpPr>
        <p:spPr>
          <a:xfrm>
            <a:off x="6469342" y="2795347"/>
            <a:ext cx="1359668" cy="646331"/>
          </a:xfrm>
          <a:prstGeom prst="rect">
            <a:avLst/>
          </a:prstGeom>
          <a:noFill/>
        </p:spPr>
        <p:txBody>
          <a:bodyPr wrap="none" rtlCol="0">
            <a:spAutoFit/>
          </a:bodyPr>
          <a:lstStyle/>
          <a:p>
            <a:pPr algn="ctr"/>
            <a:r>
              <a:rPr lang="es-ES_tradnl" dirty="0" smtClean="0"/>
              <a:t>7.Cierre del </a:t>
            </a:r>
          </a:p>
          <a:p>
            <a:pPr algn="ctr"/>
            <a:r>
              <a:rPr lang="es-ES_tradnl" dirty="0" smtClean="0"/>
              <a:t>Periodo</a:t>
            </a:r>
            <a:endParaRPr lang="es-ES_tradnl" dirty="0"/>
          </a:p>
        </p:txBody>
      </p:sp>
      <p:sp>
        <p:nvSpPr>
          <p:cNvPr id="14" name="TextBox 13"/>
          <p:cNvSpPr txBox="1"/>
          <p:nvPr/>
        </p:nvSpPr>
        <p:spPr>
          <a:xfrm>
            <a:off x="8401925" y="2795348"/>
            <a:ext cx="1493870" cy="923330"/>
          </a:xfrm>
          <a:prstGeom prst="rect">
            <a:avLst/>
          </a:prstGeom>
          <a:noFill/>
        </p:spPr>
        <p:txBody>
          <a:bodyPr wrap="none" rtlCol="0">
            <a:spAutoFit/>
          </a:bodyPr>
          <a:lstStyle/>
          <a:p>
            <a:pPr algn="ctr"/>
            <a:r>
              <a:rPr lang="es-ES_tradnl" dirty="0" smtClean="0"/>
              <a:t>8.Generacion </a:t>
            </a:r>
            <a:endParaRPr lang="es-ES_tradnl" dirty="0"/>
          </a:p>
          <a:p>
            <a:pPr algn="ctr"/>
            <a:r>
              <a:rPr lang="es-ES_tradnl" dirty="0"/>
              <a:t>TXT a DET</a:t>
            </a:r>
          </a:p>
          <a:p>
            <a:pPr algn="ctr"/>
            <a:endParaRPr lang="es-ES_tradnl" dirty="0"/>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73779" y="2162657"/>
            <a:ext cx="632691" cy="632691"/>
          </a:xfrm>
          <a:prstGeom prst="rect">
            <a:avLst/>
          </a:prstGeom>
        </p:spPr>
      </p:pic>
      <p:pic>
        <p:nvPicPr>
          <p:cNvPr id="16" name="Picture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80584" y="2162657"/>
            <a:ext cx="675832" cy="675832"/>
          </a:xfrm>
          <a:prstGeom prst="rect">
            <a:avLst/>
          </a:prstGeom>
        </p:spPr>
      </p:pic>
      <p:pic>
        <p:nvPicPr>
          <p:cNvPr id="17" name="Picture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33537" y="2149018"/>
            <a:ext cx="632691" cy="632691"/>
          </a:xfrm>
          <a:prstGeom prst="rect">
            <a:avLst/>
          </a:prstGeom>
        </p:spPr>
      </p:pic>
      <p:pic>
        <p:nvPicPr>
          <p:cNvPr id="18" name="Picture 1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23018" y="2131469"/>
            <a:ext cx="650240" cy="650240"/>
          </a:xfrm>
          <a:prstGeom prst="rect">
            <a:avLst/>
          </a:prstGeom>
        </p:spPr>
      </p:pic>
      <p:pic>
        <p:nvPicPr>
          <p:cNvPr id="19" name="Picture 1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89678" y="2033163"/>
            <a:ext cx="262538" cy="250774"/>
          </a:xfrm>
          <a:prstGeom prst="rect">
            <a:avLst/>
          </a:prstGeom>
        </p:spPr>
      </p:pic>
      <p:pic>
        <p:nvPicPr>
          <p:cNvPr id="20" name="Picture 1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150344" y="2305676"/>
            <a:ext cx="234259" cy="223762"/>
          </a:xfrm>
          <a:prstGeom prst="rect">
            <a:avLst/>
          </a:prstGeom>
        </p:spPr>
      </p:pic>
      <p:pic>
        <p:nvPicPr>
          <p:cNvPr id="21" name="Picture 2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68500" y="2494677"/>
            <a:ext cx="234259" cy="223762"/>
          </a:xfrm>
          <a:prstGeom prst="rect">
            <a:avLst/>
          </a:prstGeom>
        </p:spPr>
      </p:pic>
      <p:cxnSp>
        <p:nvCxnSpPr>
          <p:cNvPr id="22" name="Straight Arrow Connector 21"/>
          <p:cNvCxnSpPr/>
          <p:nvPr/>
        </p:nvCxnSpPr>
        <p:spPr>
          <a:xfrm>
            <a:off x="8384603" y="2417557"/>
            <a:ext cx="638415" cy="3903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8552216" y="2158550"/>
            <a:ext cx="470802" cy="29803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8602759" y="2456589"/>
            <a:ext cx="420259" cy="14996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642313" y="1808898"/>
            <a:ext cx="950078" cy="950078"/>
          </a:xfrm>
          <a:prstGeom prst="rect">
            <a:avLst/>
          </a:prstGeom>
        </p:spPr>
      </p:pic>
      <p:pic>
        <p:nvPicPr>
          <p:cNvPr id="25" name="Picture 2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42837" y="3999904"/>
            <a:ext cx="632691" cy="632691"/>
          </a:xfrm>
          <a:prstGeom prst="rect">
            <a:avLst/>
          </a:prstGeom>
        </p:spPr>
      </p:pic>
      <p:pic>
        <p:nvPicPr>
          <p:cNvPr id="26" name="Picture 2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614758" y="3698775"/>
            <a:ext cx="470247" cy="470247"/>
          </a:xfrm>
          <a:prstGeom prst="rect">
            <a:avLst/>
          </a:prstGeom>
        </p:spPr>
      </p:pic>
      <p:pic>
        <p:nvPicPr>
          <p:cNvPr id="27" name="Picture 26"/>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237471" y="3717009"/>
            <a:ext cx="483221" cy="483221"/>
          </a:xfrm>
          <a:prstGeom prst="rect">
            <a:avLst/>
          </a:prstGeom>
        </p:spPr>
      </p:pic>
      <p:pic>
        <p:nvPicPr>
          <p:cNvPr id="28" name="Picture 2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55750" y="4200230"/>
            <a:ext cx="437289" cy="417694"/>
          </a:xfrm>
          <a:prstGeom prst="rect">
            <a:avLst/>
          </a:prstGeom>
        </p:spPr>
      </p:pic>
      <p:pic>
        <p:nvPicPr>
          <p:cNvPr id="29" name="Picture 28"/>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223244" y="4169323"/>
            <a:ext cx="440053" cy="440053"/>
          </a:xfrm>
          <a:prstGeom prst="rect">
            <a:avLst/>
          </a:prstGeom>
        </p:spPr>
      </p:pic>
      <p:pic>
        <p:nvPicPr>
          <p:cNvPr id="30" name="Picture 2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05162" y="3906061"/>
            <a:ext cx="675832" cy="675832"/>
          </a:xfrm>
          <a:prstGeom prst="rect">
            <a:avLst/>
          </a:prstGeom>
        </p:spPr>
      </p:pic>
      <p:pic>
        <p:nvPicPr>
          <p:cNvPr id="31" name="Picture 3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51579" y="4223551"/>
            <a:ext cx="439497" cy="439497"/>
          </a:xfrm>
          <a:prstGeom prst="rect">
            <a:avLst/>
          </a:prstGeom>
        </p:spPr>
      </p:pic>
      <p:pic>
        <p:nvPicPr>
          <p:cNvPr id="32" name="Picture 31"/>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604629" y="3797821"/>
            <a:ext cx="567226" cy="567226"/>
          </a:xfrm>
          <a:prstGeom prst="rect">
            <a:avLst/>
          </a:prstGeom>
        </p:spPr>
      </p:pic>
    </p:spTree>
    <p:extLst>
      <p:ext uri="{BB962C8B-B14F-4D97-AF65-F5344CB8AC3E}">
        <p14:creationId xmlns:p14="http://schemas.microsoft.com/office/powerpoint/2010/main" val="17516690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56934" y="6457890"/>
            <a:ext cx="2296783" cy="400110"/>
          </a:xfrm>
          <a:prstGeom prst="rect">
            <a:avLst/>
          </a:prstGeom>
          <a:noFill/>
        </p:spPr>
        <p:txBody>
          <a:bodyPr wrap="none" lIns="91440" tIns="45720" rIns="91440" bIns="45720">
            <a:spAutoFit/>
          </a:bodyPr>
          <a:lstStyle/>
          <a:p>
            <a:pPr algn="ctr"/>
            <a:r>
              <a:rPr lang="en-US" sz="20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ADSOFTWARE V4.0</a:t>
            </a:r>
            <a:endParaRPr lang="en-US" sz="20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7" name="Rectangle 6"/>
          <p:cNvSpPr/>
          <p:nvPr/>
        </p:nvSpPr>
        <p:spPr>
          <a:xfrm>
            <a:off x="10063180" y="6319390"/>
            <a:ext cx="1042144" cy="276999"/>
          </a:xfrm>
          <a:prstGeom prst="rect">
            <a:avLst/>
          </a:prstGeom>
          <a:noFill/>
        </p:spPr>
        <p:txBody>
          <a:bodyPr wrap="none" lIns="91440" tIns="45720" rIns="91440" bIns="45720">
            <a:spAutoFit/>
          </a:bodyPr>
          <a:lstStyle/>
          <a:p>
            <a:pPr algn="ctr"/>
            <a:r>
              <a:rPr lang="es-ES" sz="12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A-Z Software</a:t>
            </a:r>
            <a:endParaRPr lang="en-US" sz="12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9" name="Rectangle 8"/>
          <p:cNvSpPr/>
          <p:nvPr/>
        </p:nvSpPr>
        <p:spPr>
          <a:xfrm>
            <a:off x="3959625" y="478024"/>
            <a:ext cx="3292889" cy="523220"/>
          </a:xfrm>
          <a:prstGeom prst="rect">
            <a:avLst/>
          </a:prstGeom>
          <a:noFill/>
        </p:spPr>
        <p:txBody>
          <a:bodyPr wrap="none" lIns="91440" tIns="45720" rIns="91440" bIns="45720">
            <a:spAutoFit/>
          </a:bodyPr>
          <a:lstStyle/>
          <a:p>
            <a:pPr algn="ctr"/>
            <a:r>
              <a:rPr lang="es-ES_tradnl"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Alcances Esperados</a:t>
            </a:r>
            <a:endParaRPr lang="es-ES_tradnl" sz="2800" dirty="0">
              <a:ln w="0"/>
              <a:effectLst>
                <a:outerShdw blurRad="38100" dist="19050" dir="2700000" algn="tl" rotWithShape="0">
                  <a:schemeClr val="dk1">
                    <a:alpha val="40000"/>
                  </a:schemeClr>
                </a:outerShdw>
              </a:effectLst>
              <a:latin typeface="Trebuchet MS" charset="0"/>
              <a:ea typeface="Trebuchet MS" charset="0"/>
              <a:cs typeface="Trebuchet MS" charset="0"/>
            </a:endParaRPr>
          </a:p>
        </p:txBody>
      </p:sp>
      <p:sp>
        <p:nvSpPr>
          <p:cNvPr id="5" name="Rectangle 4"/>
          <p:cNvSpPr/>
          <p:nvPr/>
        </p:nvSpPr>
        <p:spPr>
          <a:xfrm>
            <a:off x="1517738" y="1775024"/>
            <a:ext cx="10097188" cy="461665"/>
          </a:xfrm>
          <a:prstGeom prst="rect">
            <a:avLst/>
          </a:prstGeom>
          <a:noFill/>
        </p:spPr>
        <p:txBody>
          <a:bodyPr wrap="none" lIns="91440" tIns="45720" rIns="91440" bIns="45720">
            <a:spAutoFit/>
          </a:bodyPr>
          <a:lstStyle/>
          <a:p>
            <a:pPr algn="ctr"/>
            <a:r>
              <a:rPr lang="es-ES" sz="24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Accesibilidad a la información mes a mes de retenciones de Renta e IVA</a:t>
            </a:r>
            <a:endParaRPr lang="es-ES_tradnl" sz="2400" b="0" cap="none" spc="0" dirty="0">
              <a:ln w="0"/>
              <a:solidFill>
                <a:schemeClr val="tx1"/>
              </a:solidFill>
              <a:effectLst>
                <a:outerShdw blurRad="38100" dist="19050" dir="2700000" algn="tl" rotWithShape="0">
                  <a:schemeClr val="dk1">
                    <a:alpha val="40000"/>
                  </a:schemeClr>
                </a:outerShdw>
              </a:effectLst>
              <a:latin typeface="Trebuchet MS" charset="0"/>
              <a:ea typeface="Trebuchet MS" charset="0"/>
              <a:cs typeface="Trebuchet MS"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2328" y="1817993"/>
            <a:ext cx="511895" cy="387043"/>
          </a:xfrm>
          <a:prstGeom prst="rect">
            <a:avLst/>
          </a:prstGeom>
        </p:spPr>
      </p:pic>
      <p:sp>
        <p:nvSpPr>
          <p:cNvPr id="11" name="Rectangle 10"/>
          <p:cNvSpPr/>
          <p:nvPr/>
        </p:nvSpPr>
        <p:spPr>
          <a:xfrm>
            <a:off x="1674223" y="2375189"/>
            <a:ext cx="3745385" cy="461665"/>
          </a:xfrm>
          <a:prstGeom prst="rect">
            <a:avLst/>
          </a:prstGeom>
          <a:noFill/>
        </p:spPr>
        <p:txBody>
          <a:bodyPr wrap="none" lIns="91440" tIns="45720" rIns="91440" bIns="45720">
            <a:spAutoFit/>
          </a:bodyPr>
          <a:lstStyle/>
          <a:p>
            <a:pPr algn="ctr"/>
            <a:r>
              <a:rPr lang="es-ES" sz="2400" smtClean="0">
                <a:ln w="0"/>
                <a:effectLst>
                  <a:outerShdw blurRad="38100" dist="19050" dir="2700000" algn="tl" rotWithShape="0">
                    <a:schemeClr val="dk1">
                      <a:alpha val="40000"/>
                    </a:schemeClr>
                  </a:outerShdw>
                </a:effectLst>
                <a:latin typeface="Trebuchet MS" charset="0"/>
                <a:ea typeface="Trebuchet MS" charset="0"/>
                <a:cs typeface="Trebuchet MS" charset="0"/>
              </a:rPr>
              <a:t>Libros de IVA Actualizados</a:t>
            </a:r>
            <a:endParaRPr lang="es-ES_tradnl" sz="2400" b="0" cap="none" spc="0" dirty="0">
              <a:ln w="0"/>
              <a:solidFill>
                <a:schemeClr val="tx1"/>
              </a:solidFill>
              <a:effectLst>
                <a:outerShdw blurRad="38100" dist="19050" dir="2700000" algn="tl" rotWithShape="0">
                  <a:schemeClr val="dk1">
                    <a:alpha val="40000"/>
                  </a:schemeClr>
                </a:outerShdw>
              </a:effectLst>
              <a:latin typeface="Trebuchet MS" charset="0"/>
              <a:ea typeface="Trebuchet MS" charset="0"/>
              <a:cs typeface="Trebuchet MS" charset="0"/>
            </a:endParaRPr>
          </a:p>
        </p:txBody>
      </p:sp>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2328" y="2412501"/>
            <a:ext cx="511895" cy="387043"/>
          </a:xfrm>
          <a:prstGeom prst="rect">
            <a:avLst/>
          </a:prstGeom>
        </p:spPr>
      </p:pic>
      <p:sp>
        <p:nvSpPr>
          <p:cNvPr id="13" name="Rectangle 12"/>
          <p:cNvSpPr/>
          <p:nvPr/>
        </p:nvSpPr>
        <p:spPr>
          <a:xfrm>
            <a:off x="1674223" y="3078216"/>
            <a:ext cx="7895111" cy="461665"/>
          </a:xfrm>
          <a:prstGeom prst="rect">
            <a:avLst/>
          </a:prstGeom>
          <a:noFill/>
        </p:spPr>
        <p:txBody>
          <a:bodyPr wrap="none" lIns="91440" tIns="45720" rIns="91440" bIns="45720">
            <a:spAutoFit/>
          </a:bodyPr>
          <a:lstStyle/>
          <a:p>
            <a:pPr algn="ctr"/>
            <a:r>
              <a:rPr lang="es-ES" sz="24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Facilidad de generación de informes semestrales (F987)</a:t>
            </a:r>
            <a:endParaRPr lang="es-ES_tradnl" sz="2400" b="0" cap="none" spc="0" dirty="0">
              <a:ln w="0"/>
              <a:solidFill>
                <a:schemeClr val="tx1"/>
              </a:solidFill>
              <a:effectLst>
                <a:outerShdw blurRad="38100" dist="19050" dir="2700000" algn="tl" rotWithShape="0">
                  <a:schemeClr val="dk1">
                    <a:alpha val="40000"/>
                  </a:schemeClr>
                </a:outerShdw>
              </a:effectLst>
              <a:latin typeface="Trebuchet MS" charset="0"/>
              <a:ea typeface="Trebuchet MS" charset="0"/>
              <a:cs typeface="Trebuchet MS" charset="0"/>
            </a:endParaRPr>
          </a:p>
        </p:txBody>
      </p:sp>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2328" y="3111020"/>
            <a:ext cx="511895" cy="387043"/>
          </a:xfrm>
          <a:prstGeom prst="rect">
            <a:avLst/>
          </a:prstGeom>
        </p:spPr>
      </p:pic>
      <p:sp>
        <p:nvSpPr>
          <p:cNvPr id="15" name="Rectangle 14"/>
          <p:cNvSpPr/>
          <p:nvPr/>
        </p:nvSpPr>
        <p:spPr>
          <a:xfrm>
            <a:off x="1517738" y="3772229"/>
            <a:ext cx="7803739" cy="461665"/>
          </a:xfrm>
          <a:prstGeom prst="rect">
            <a:avLst/>
          </a:prstGeom>
          <a:noFill/>
        </p:spPr>
        <p:txBody>
          <a:bodyPr wrap="none" lIns="91440" tIns="45720" rIns="91440" bIns="45720">
            <a:spAutoFit/>
          </a:bodyPr>
          <a:lstStyle/>
          <a:p>
            <a:pPr algn="ctr"/>
            <a:r>
              <a:rPr lang="es-ES" sz="24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Consolidación del informe anual </a:t>
            </a:r>
            <a:r>
              <a:rPr lang="es-ES" sz="2400" smtClean="0">
                <a:ln w="0"/>
                <a:effectLst>
                  <a:outerShdw blurRad="38100" dist="19050" dir="2700000" algn="tl" rotWithShape="0">
                    <a:schemeClr val="dk1">
                      <a:alpha val="40000"/>
                    </a:schemeClr>
                  </a:outerShdw>
                </a:effectLst>
                <a:latin typeface="Trebuchet MS" charset="0"/>
                <a:ea typeface="Trebuchet MS" charset="0"/>
                <a:cs typeface="Trebuchet MS" charset="0"/>
              </a:rPr>
              <a:t>de retenciones(F910</a:t>
            </a:r>
            <a:r>
              <a:rPr lang="es-ES" sz="24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a:t>
            </a:r>
            <a:endParaRPr lang="es-ES_tradnl" sz="2400" b="0" cap="none" spc="0" dirty="0">
              <a:ln w="0"/>
              <a:solidFill>
                <a:schemeClr val="tx1"/>
              </a:solidFill>
              <a:effectLst>
                <a:outerShdw blurRad="38100" dist="19050" dir="2700000" algn="tl" rotWithShape="0">
                  <a:schemeClr val="dk1">
                    <a:alpha val="40000"/>
                  </a:schemeClr>
                </a:outerShdw>
              </a:effectLst>
              <a:latin typeface="Trebuchet MS" charset="0"/>
              <a:ea typeface="Trebuchet MS" charset="0"/>
              <a:cs typeface="Trebuchet MS" charset="0"/>
            </a:endParaRPr>
          </a:p>
        </p:txBody>
      </p:sp>
      <p:pic>
        <p:nvPicPr>
          <p:cNvPr id="16" name="Picture 1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2328" y="3805033"/>
            <a:ext cx="511895" cy="387043"/>
          </a:xfrm>
          <a:prstGeom prst="rect">
            <a:avLst/>
          </a:prstGeom>
        </p:spPr>
      </p:pic>
      <p:sp>
        <p:nvSpPr>
          <p:cNvPr id="17" name="Rectangle 16"/>
          <p:cNvSpPr/>
          <p:nvPr/>
        </p:nvSpPr>
        <p:spPr>
          <a:xfrm>
            <a:off x="1674223" y="4479762"/>
            <a:ext cx="8057014" cy="461665"/>
          </a:xfrm>
          <a:prstGeom prst="rect">
            <a:avLst/>
          </a:prstGeom>
          <a:noFill/>
        </p:spPr>
        <p:txBody>
          <a:bodyPr wrap="none" lIns="91440" tIns="45720" rIns="91440" bIns="45720">
            <a:spAutoFit/>
          </a:bodyPr>
          <a:lstStyle/>
          <a:p>
            <a:pPr algn="ctr"/>
            <a:r>
              <a:rPr lang="es-ES" sz="24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Mejora en los reportes para la administración y auditoria</a:t>
            </a:r>
            <a:endParaRPr lang="es-ES_tradnl" sz="2400" b="0" cap="none" spc="0" dirty="0">
              <a:ln w="0"/>
              <a:solidFill>
                <a:schemeClr val="tx1"/>
              </a:solidFill>
              <a:effectLst>
                <a:outerShdw blurRad="38100" dist="19050" dir="2700000" algn="tl" rotWithShape="0">
                  <a:schemeClr val="dk1">
                    <a:alpha val="40000"/>
                  </a:schemeClr>
                </a:outerShdw>
              </a:effectLst>
              <a:latin typeface="Trebuchet MS" charset="0"/>
              <a:ea typeface="Trebuchet MS" charset="0"/>
              <a:cs typeface="Trebuchet MS" charset="0"/>
            </a:endParaRPr>
          </a:p>
        </p:txBody>
      </p:sp>
      <p:pic>
        <p:nvPicPr>
          <p:cNvPr id="18" name="Picture 1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2328" y="4499046"/>
            <a:ext cx="511895" cy="387043"/>
          </a:xfrm>
          <a:prstGeom prst="rect">
            <a:avLst/>
          </a:prstGeom>
        </p:spPr>
      </p:pic>
    </p:spTree>
    <p:extLst>
      <p:ext uri="{BB962C8B-B14F-4D97-AF65-F5344CB8AC3E}">
        <p14:creationId xmlns:p14="http://schemas.microsoft.com/office/powerpoint/2010/main" val="12435207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56934" y="6457890"/>
            <a:ext cx="2296783" cy="400110"/>
          </a:xfrm>
          <a:prstGeom prst="rect">
            <a:avLst/>
          </a:prstGeom>
          <a:noFill/>
        </p:spPr>
        <p:txBody>
          <a:bodyPr wrap="none" lIns="91440" tIns="45720" rIns="91440" bIns="45720">
            <a:spAutoFit/>
          </a:bodyPr>
          <a:lstStyle/>
          <a:p>
            <a:pPr algn="ctr"/>
            <a:r>
              <a:rPr lang="en-US" sz="20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ADSOFTWARE V4.0</a:t>
            </a:r>
            <a:endParaRPr lang="en-US" sz="20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7" name="Rectangle 6"/>
          <p:cNvSpPr/>
          <p:nvPr/>
        </p:nvSpPr>
        <p:spPr>
          <a:xfrm>
            <a:off x="10063180" y="6319390"/>
            <a:ext cx="1042144" cy="276999"/>
          </a:xfrm>
          <a:prstGeom prst="rect">
            <a:avLst/>
          </a:prstGeom>
          <a:noFill/>
        </p:spPr>
        <p:txBody>
          <a:bodyPr wrap="none" lIns="91440" tIns="45720" rIns="91440" bIns="45720">
            <a:spAutoFit/>
          </a:bodyPr>
          <a:lstStyle/>
          <a:p>
            <a:pPr algn="ctr"/>
            <a:r>
              <a:rPr lang="es-ES" sz="12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A-Z Software</a:t>
            </a:r>
            <a:endParaRPr lang="en-US" sz="12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5" name="Rectangle 4"/>
          <p:cNvSpPr/>
          <p:nvPr/>
        </p:nvSpPr>
        <p:spPr>
          <a:xfrm>
            <a:off x="3805381" y="2560824"/>
            <a:ext cx="4123593" cy="954107"/>
          </a:xfrm>
          <a:prstGeom prst="rect">
            <a:avLst/>
          </a:prstGeom>
          <a:noFill/>
        </p:spPr>
        <p:txBody>
          <a:bodyPr wrap="square" lIns="91440" tIns="45720" rIns="91440" bIns="45720">
            <a:spAutoFit/>
          </a:bodyPr>
          <a:lstStyle/>
          <a:p>
            <a:pPr algn="ctr"/>
            <a:r>
              <a:rPr lang="es-ES_tradnl" sz="2800" smtClean="0">
                <a:ln w="0"/>
                <a:effectLst>
                  <a:outerShdw blurRad="38100" dist="19050" dir="2700000" algn="tl" rotWithShape="0">
                    <a:schemeClr val="dk1">
                      <a:alpha val="40000"/>
                    </a:schemeClr>
                  </a:outerShdw>
                </a:effectLst>
                <a:latin typeface="Trebuchet MS" charset="0"/>
                <a:ea typeface="Trebuchet MS" charset="0"/>
                <a:cs typeface="Trebuchet MS" charset="0"/>
              </a:rPr>
              <a:t>Ver plataforma </a:t>
            </a:r>
            <a:endParaRPr lang="es-ES_tradnl"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endParaRPr>
          </a:p>
          <a:p>
            <a:pPr algn="ctr"/>
            <a:r>
              <a:rPr lang="es-ES_tradnl"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ADSOFTWARE</a:t>
            </a:r>
            <a:endParaRPr lang="es-ES_tradnl" sz="2800" dirty="0">
              <a:ln w="0"/>
              <a:effectLst>
                <a:outerShdw blurRad="38100" dist="19050" dir="2700000" algn="tl" rotWithShape="0">
                  <a:schemeClr val="dk1">
                    <a:alpha val="40000"/>
                  </a:schemeClr>
                </a:outerShdw>
              </a:effectLst>
              <a:latin typeface="Trebuchet MS" charset="0"/>
              <a:ea typeface="Trebuchet MS" charset="0"/>
              <a:cs typeface="Trebuchet MS" charset="0"/>
            </a:endParaRPr>
          </a:p>
        </p:txBody>
      </p:sp>
    </p:spTree>
    <p:extLst>
      <p:ext uri="{BB962C8B-B14F-4D97-AF65-F5344CB8AC3E}">
        <p14:creationId xmlns:p14="http://schemas.microsoft.com/office/powerpoint/2010/main" val="20790303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56933" y="6457890"/>
            <a:ext cx="2296784" cy="400110"/>
          </a:xfrm>
          <a:prstGeom prst="rect">
            <a:avLst/>
          </a:prstGeom>
          <a:noFill/>
        </p:spPr>
        <p:txBody>
          <a:bodyPr wrap="none" lIns="91440" tIns="45720" rIns="91440" bIns="45720">
            <a:spAutoFit/>
          </a:bodyPr>
          <a:lstStyle/>
          <a:p>
            <a:pPr algn="ctr"/>
            <a:r>
              <a:rPr lang="en-US" sz="20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ADSOFTWARE V4.0</a:t>
            </a:r>
            <a:endParaRPr lang="en-US" sz="20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7" name="Rectangle 6"/>
          <p:cNvSpPr/>
          <p:nvPr/>
        </p:nvSpPr>
        <p:spPr>
          <a:xfrm>
            <a:off x="10063180" y="6319390"/>
            <a:ext cx="1042144" cy="276999"/>
          </a:xfrm>
          <a:prstGeom prst="rect">
            <a:avLst/>
          </a:prstGeom>
          <a:noFill/>
        </p:spPr>
        <p:txBody>
          <a:bodyPr wrap="none" lIns="91440" tIns="45720" rIns="91440" bIns="45720">
            <a:spAutoFit/>
          </a:bodyPr>
          <a:lstStyle/>
          <a:p>
            <a:pPr algn="ctr"/>
            <a:r>
              <a:rPr lang="es-ES" sz="12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A-Z Software</a:t>
            </a:r>
            <a:endParaRPr lang="en-US" sz="12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9" name="Rectangle 8"/>
          <p:cNvSpPr/>
          <p:nvPr/>
        </p:nvSpPr>
        <p:spPr>
          <a:xfrm>
            <a:off x="3525430" y="3412178"/>
            <a:ext cx="4217821" cy="923330"/>
          </a:xfrm>
          <a:prstGeom prst="rect">
            <a:avLst/>
          </a:prstGeom>
          <a:noFill/>
        </p:spPr>
        <p:txBody>
          <a:bodyPr wrap="none" lIns="91440" tIns="45720" rIns="91440" bIns="45720">
            <a:spAutoFit/>
          </a:bodyPr>
          <a:lstStyle/>
          <a:p>
            <a:pPr algn="ctr"/>
            <a:r>
              <a:rPr lang="en-US" sz="54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BIENVENIDOS</a:t>
            </a:r>
            <a:endParaRPr lang="en-US" sz="5400" b="0" cap="none" spc="0" dirty="0">
              <a:ln w="0"/>
              <a:solidFill>
                <a:schemeClr val="tx1"/>
              </a:solidFill>
              <a:effectLst>
                <a:outerShdw blurRad="38100" dist="19050" dir="2700000" algn="tl" rotWithShape="0">
                  <a:schemeClr val="dk1">
                    <a:alpha val="40000"/>
                  </a:schemeClr>
                </a:outerShdw>
              </a:effectLst>
              <a:latin typeface="Trebuchet MS" charset="0"/>
              <a:ea typeface="Trebuchet MS" charset="0"/>
              <a:cs typeface="Trebuchet MS" charset="0"/>
            </a:endParaRPr>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88258" y="981679"/>
            <a:ext cx="2892164" cy="2892164"/>
          </a:xfrm>
          <a:prstGeom prst="rect">
            <a:avLst/>
          </a:prstGeom>
        </p:spPr>
      </p:pic>
    </p:spTree>
    <p:extLst>
      <p:ext uri="{BB962C8B-B14F-4D97-AF65-F5344CB8AC3E}">
        <p14:creationId xmlns:p14="http://schemas.microsoft.com/office/powerpoint/2010/main" val="15982601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56933" y="6457890"/>
            <a:ext cx="2296784" cy="400110"/>
          </a:xfrm>
          <a:prstGeom prst="rect">
            <a:avLst/>
          </a:prstGeom>
          <a:noFill/>
        </p:spPr>
        <p:txBody>
          <a:bodyPr wrap="none" lIns="91440" tIns="45720" rIns="91440" bIns="45720">
            <a:spAutoFit/>
          </a:bodyPr>
          <a:lstStyle/>
          <a:p>
            <a:pPr algn="ctr"/>
            <a:r>
              <a:rPr lang="en-US" sz="20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ADSOFTWARE V4.0</a:t>
            </a:r>
            <a:endParaRPr lang="en-US" sz="20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7" name="Rectangle 6"/>
          <p:cNvSpPr/>
          <p:nvPr/>
        </p:nvSpPr>
        <p:spPr>
          <a:xfrm>
            <a:off x="10063180" y="6319390"/>
            <a:ext cx="1042144" cy="276999"/>
          </a:xfrm>
          <a:prstGeom prst="rect">
            <a:avLst/>
          </a:prstGeom>
          <a:noFill/>
        </p:spPr>
        <p:txBody>
          <a:bodyPr wrap="none" lIns="91440" tIns="45720" rIns="91440" bIns="45720">
            <a:spAutoFit/>
          </a:bodyPr>
          <a:lstStyle/>
          <a:p>
            <a:pPr algn="ctr"/>
            <a:r>
              <a:rPr lang="es-ES" sz="12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A-Z Software</a:t>
            </a:r>
            <a:endParaRPr lang="en-US" sz="12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9" name="Rectangle 8"/>
          <p:cNvSpPr/>
          <p:nvPr/>
        </p:nvSpPr>
        <p:spPr>
          <a:xfrm>
            <a:off x="5494321" y="2879911"/>
            <a:ext cx="1640193" cy="523220"/>
          </a:xfrm>
          <a:prstGeom prst="rect">
            <a:avLst/>
          </a:prstGeom>
          <a:noFill/>
        </p:spPr>
        <p:txBody>
          <a:bodyPr wrap="none" lIns="91440" tIns="45720" rIns="91440" bIns="45720">
            <a:spAutoFit/>
          </a:bodyPr>
          <a:lstStyle/>
          <a:p>
            <a:pPr algn="ctr"/>
            <a:r>
              <a:rPr lang="es-ES_tradnl"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Formulas</a:t>
            </a:r>
            <a:endParaRPr lang="es-ES_tradnl" sz="2800" dirty="0">
              <a:ln w="0"/>
              <a:effectLst>
                <a:outerShdw blurRad="38100" dist="19050" dir="2700000" algn="tl" rotWithShape="0">
                  <a:schemeClr val="dk1">
                    <a:alpha val="40000"/>
                  </a:schemeClr>
                </a:outerShdw>
              </a:effectLst>
              <a:latin typeface="Trebuchet MS" charset="0"/>
              <a:ea typeface="Trebuchet MS" charset="0"/>
              <a:cs typeface="Trebuchet MS" charset="0"/>
            </a:endParaRPr>
          </a:p>
        </p:txBody>
      </p:sp>
    </p:spTree>
    <p:extLst>
      <p:ext uri="{BB962C8B-B14F-4D97-AF65-F5344CB8AC3E}">
        <p14:creationId xmlns:p14="http://schemas.microsoft.com/office/powerpoint/2010/main" val="16740460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018649" y="6457890"/>
            <a:ext cx="2173351" cy="400110"/>
          </a:xfrm>
          <a:prstGeom prst="rect">
            <a:avLst/>
          </a:prstGeom>
          <a:noFill/>
        </p:spPr>
        <p:txBody>
          <a:bodyPr wrap="none" lIns="91440" tIns="45720" rIns="91440" bIns="45720">
            <a:spAutoFit/>
          </a:bodyPr>
          <a:lstStyle/>
          <a:p>
            <a:pPr algn="ctr"/>
            <a:r>
              <a:rPr lang="en-US" sz="20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ADSOFWARE V4.0</a:t>
            </a:r>
            <a:endParaRPr lang="en-US" sz="20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7" name="Rectangle 6"/>
          <p:cNvSpPr/>
          <p:nvPr/>
        </p:nvSpPr>
        <p:spPr>
          <a:xfrm>
            <a:off x="10063180" y="6319390"/>
            <a:ext cx="1042144" cy="276999"/>
          </a:xfrm>
          <a:prstGeom prst="rect">
            <a:avLst/>
          </a:prstGeom>
          <a:noFill/>
        </p:spPr>
        <p:txBody>
          <a:bodyPr wrap="none" lIns="91440" tIns="45720" rIns="91440" bIns="45720">
            <a:spAutoFit/>
          </a:bodyPr>
          <a:lstStyle/>
          <a:p>
            <a:pPr algn="ctr"/>
            <a:r>
              <a:rPr lang="es-ES" sz="12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A-Z Software</a:t>
            </a:r>
            <a:endParaRPr lang="en-US" sz="12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9" name="Rectangle 8"/>
          <p:cNvSpPr/>
          <p:nvPr/>
        </p:nvSpPr>
        <p:spPr>
          <a:xfrm>
            <a:off x="2758801" y="986024"/>
            <a:ext cx="5897768" cy="523220"/>
          </a:xfrm>
          <a:prstGeom prst="rect">
            <a:avLst/>
          </a:prstGeom>
          <a:noFill/>
        </p:spPr>
        <p:txBody>
          <a:bodyPr wrap="none" lIns="91440" tIns="45720" rIns="91440" bIns="45720">
            <a:spAutoFit/>
          </a:bodyPr>
          <a:lstStyle/>
          <a:p>
            <a:pPr algn="ctr"/>
            <a:r>
              <a:rPr lang="es-ES_tradnl"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Calculo de la renta para empleados</a:t>
            </a:r>
            <a:endParaRPr lang="es-ES_tradnl" sz="2800" dirty="0">
              <a:ln w="0"/>
              <a:effectLst>
                <a:outerShdw blurRad="38100" dist="19050" dir="2700000" algn="tl" rotWithShape="0">
                  <a:schemeClr val="dk1">
                    <a:alpha val="40000"/>
                  </a:schemeClr>
                </a:outerShdw>
              </a:effectLst>
              <a:latin typeface="Trebuchet MS" charset="0"/>
              <a:ea typeface="Trebuchet MS" charset="0"/>
              <a:cs typeface="Trebuchet MS" charset="0"/>
            </a:endParaRPr>
          </a:p>
        </p:txBody>
      </p:sp>
      <p:sp>
        <p:nvSpPr>
          <p:cNvPr id="16" name="TextBox 15"/>
          <p:cNvSpPr txBox="1"/>
          <p:nvPr/>
        </p:nvSpPr>
        <p:spPr>
          <a:xfrm>
            <a:off x="3933154" y="2178830"/>
            <a:ext cx="1243034" cy="369332"/>
          </a:xfrm>
          <a:prstGeom prst="rect">
            <a:avLst/>
          </a:prstGeom>
          <a:noFill/>
        </p:spPr>
        <p:txBody>
          <a:bodyPr wrap="none" rtlCol="0">
            <a:spAutoFit/>
          </a:bodyPr>
          <a:lstStyle/>
          <a:p>
            <a:pPr algn="ctr"/>
            <a:r>
              <a:rPr lang="es-ES_tradnl" smtClean="0"/>
              <a:t>Devengado</a:t>
            </a:r>
            <a:endParaRPr lang="es-ES_tradnl" dirty="0"/>
          </a:p>
        </p:txBody>
      </p:sp>
      <p:sp>
        <p:nvSpPr>
          <p:cNvPr id="17" name="TextBox 16"/>
          <p:cNvSpPr txBox="1"/>
          <p:nvPr/>
        </p:nvSpPr>
        <p:spPr>
          <a:xfrm>
            <a:off x="5591643" y="2013351"/>
            <a:ext cx="1188146" cy="646331"/>
          </a:xfrm>
          <a:prstGeom prst="rect">
            <a:avLst/>
          </a:prstGeom>
          <a:noFill/>
        </p:spPr>
        <p:txBody>
          <a:bodyPr wrap="none" rtlCol="0">
            <a:spAutoFit/>
          </a:bodyPr>
          <a:lstStyle/>
          <a:p>
            <a:pPr algn="ctr"/>
            <a:r>
              <a:rPr lang="es-ES_tradnl" dirty="0" smtClean="0"/>
              <a:t>Aguinaldo </a:t>
            </a:r>
          </a:p>
          <a:p>
            <a:pPr algn="ctr"/>
            <a:r>
              <a:rPr lang="es-ES_tradnl" dirty="0" smtClean="0"/>
              <a:t>Gravado</a:t>
            </a:r>
            <a:endParaRPr lang="es-ES_tradnl" dirty="0"/>
          </a:p>
        </p:txBody>
      </p:sp>
      <p:sp>
        <p:nvSpPr>
          <p:cNvPr id="19" name="TextBox 18"/>
          <p:cNvSpPr txBox="1"/>
          <p:nvPr/>
        </p:nvSpPr>
        <p:spPr>
          <a:xfrm>
            <a:off x="3567441" y="1840838"/>
            <a:ext cx="613857" cy="1015663"/>
          </a:xfrm>
          <a:prstGeom prst="rect">
            <a:avLst/>
          </a:prstGeom>
          <a:noFill/>
        </p:spPr>
        <p:txBody>
          <a:bodyPr wrap="square" rtlCol="0">
            <a:spAutoFit/>
          </a:bodyPr>
          <a:lstStyle/>
          <a:p>
            <a:pPr algn="ctr"/>
            <a:r>
              <a:rPr lang="es-ES_tradnl" sz="6000" dirty="0"/>
              <a:t>(</a:t>
            </a:r>
            <a:endParaRPr lang="es-ES_tradnl" sz="6000" dirty="0" smtClean="0"/>
          </a:p>
        </p:txBody>
      </p:sp>
      <p:sp>
        <p:nvSpPr>
          <p:cNvPr id="20" name="TextBox 19"/>
          <p:cNvSpPr txBox="1"/>
          <p:nvPr/>
        </p:nvSpPr>
        <p:spPr>
          <a:xfrm>
            <a:off x="6494565" y="1803097"/>
            <a:ext cx="670559" cy="1015663"/>
          </a:xfrm>
          <a:prstGeom prst="rect">
            <a:avLst/>
          </a:prstGeom>
          <a:noFill/>
        </p:spPr>
        <p:txBody>
          <a:bodyPr wrap="square" rtlCol="0">
            <a:spAutoFit/>
          </a:bodyPr>
          <a:lstStyle/>
          <a:p>
            <a:pPr algn="ctr"/>
            <a:r>
              <a:rPr lang="es-ES_tradnl" sz="6000" dirty="0" smtClean="0"/>
              <a:t>)</a:t>
            </a:r>
          </a:p>
        </p:txBody>
      </p:sp>
      <p:sp>
        <p:nvSpPr>
          <p:cNvPr id="21" name="TextBox 20"/>
          <p:cNvSpPr txBox="1"/>
          <p:nvPr/>
        </p:nvSpPr>
        <p:spPr>
          <a:xfrm flipH="1" flipV="1">
            <a:off x="5058004" y="1874852"/>
            <a:ext cx="690880" cy="1015663"/>
          </a:xfrm>
          <a:prstGeom prst="rect">
            <a:avLst/>
          </a:prstGeom>
          <a:noFill/>
        </p:spPr>
        <p:txBody>
          <a:bodyPr wrap="square" rtlCol="0">
            <a:spAutoFit/>
          </a:bodyPr>
          <a:lstStyle/>
          <a:p>
            <a:pPr algn="ctr"/>
            <a:r>
              <a:rPr lang="es-ES_tradnl" sz="6000" dirty="0" smtClean="0"/>
              <a:t>+</a:t>
            </a:r>
          </a:p>
        </p:txBody>
      </p:sp>
      <p:sp>
        <p:nvSpPr>
          <p:cNvPr id="22" name="TextBox 21"/>
          <p:cNvSpPr txBox="1"/>
          <p:nvPr/>
        </p:nvSpPr>
        <p:spPr>
          <a:xfrm flipH="1" flipV="1">
            <a:off x="6941419" y="2031136"/>
            <a:ext cx="690880" cy="1015663"/>
          </a:xfrm>
          <a:prstGeom prst="rect">
            <a:avLst/>
          </a:prstGeom>
          <a:noFill/>
        </p:spPr>
        <p:txBody>
          <a:bodyPr wrap="square" rtlCol="0">
            <a:spAutoFit/>
          </a:bodyPr>
          <a:lstStyle/>
          <a:p>
            <a:pPr algn="ctr"/>
            <a:r>
              <a:rPr lang="es-ES_tradnl" sz="6000" dirty="0" smtClean="0"/>
              <a:t>-</a:t>
            </a:r>
          </a:p>
        </p:txBody>
      </p:sp>
      <p:sp>
        <p:nvSpPr>
          <p:cNvPr id="23" name="TextBox 22"/>
          <p:cNvSpPr txBox="1"/>
          <p:nvPr/>
        </p:nvSpPr>
        <p:spPr>
          <a:xfrm flipH="1" flipV="1">
            <a:off x="2931436" y="1937466"/>
            <a:ext cx="690880" cy="1015663"/>
          </a:xfrm>
          <a:prstGeom prst="rect">
            <a:avLst/>
          </a:prstGeom>
          <a:noFill/>
        </p:spPr>
        <p:txBody>
          <a:bodyPr wrap="square" rtlCol="0">
            <a:spAutoFit/>
          </a:bodyPr>
          <a:lstStyle/>
          <a:p>
            <a:pPr algn="ctr"/>
            <a:r>
              <a:rPr lang="es-ES_tradnl" sz="6000" dirty="0" smtClean="0"/>
              <a:t>=</a:t>
            </a:r>
          </a:p>
        </p:txBody>
      </p:sp>
      <p:sp>
        <p:nvSpPr>
          <p:cNvPr id="24" name="TextBox 23"/>
          <p:cNvSpPr txBox="1"/>
          <p:nvPr/>
        </p:nvSpPr>
        <p:spPr>
          <a:xfrm>
            <a:off x="1762004" y="1937466"/>
            <a:ext cx="1043619" cy="923330"/>
          </a:xfrm>
          <a:prstGeom prst="rect">
            <a:avLst/>
          </a:prstGeom>
          <a:noFill/>
        </p:spPr>
        <p:txBody>
          <a:bodyPr wrap="none" rtlCol="0">
            <a:spAutoFit/>
          </a:bodyPr>
          <a:lstStyle/>
          <a:p>
            <a:pPr algn="ctr"/>
            <a:r>
              <a:rPr lang="es-ES_tradnl" dirty="0" smtClean="0"/>
              <a:t>Monto </a:t>
            </a:r>
          </a:p>
          <a:p>
            <a:pPr algn="ctr"/>
            <a:r>
              <a:rPr lang="es-ES_tradnl" dirty="0" smtClean="0"/>
              <a:t>Sujeto a </a:t>
            </a:r>
          </a:p>
          <a:p>
            <a:pPr algn="ctr"/>
            <a:r>
              <a:rPr lang="es-ES_tradnl" dirty="0" smtClean="0"/>
              <a:t>Retención</a:t>
            </a:r>
          </a:p>
        </p:txBody>
      </p:sp>
      <p:sp>
        <p:nvSpPr>
          <p:cNvPr id="26" name="TextBox 25"/>
          <p:cNvSpPr txBox="1"/>
          <p:nvPr/>
        </p:nvSpPr>
        <p:spPr>
          <a:xfrm>
            <a:off x="7611978" y="2198017"/>
            <a:ext cx="540534" cy="369332"/>
          </a:xfrm>
          <a:prstGeom prst="rect">
            <a:avLst/>
          </a:prstGeom>
          <a:noFill/>
        </p:spPr>
        <p:txBody>
          <a:bodyPr wrap="none" rtlCol="0">
            <a:spAutoFit/>
          </a:bodyPr>
          <a:lstStyle/>
          <a:p>
            <a:pPr algn="ctr"/>
            <a:r>
              <a:rPr lang="es-ES_tradnl" smtClean="0"/>
              <a:t>AFP</a:t>
            </a:r>
            <a:endParaRPr lang="es-ES_tradnl" dirty="0"/>
          </a:p>
        </p:txBody>
      </p:sp>
      <p:sp>
        <p:nvSpPr>
          <p:cNvPr id="27" name="TextBox 26"/>
          <p:cNvSpPr txBox="1"/>
          <p:nvPr/>
        </p:nvSpPr>
        <p:spPr>
          <a:xfrm>
            <a:off x="8576283" y="2198017"/>
            <a:ext cx="582212" cy="369332"/>
          </a:xfrm>
          <a:prstGeom prst="rect">
            <a:avLst/>
          </a:prstGeom>
          <a:noFill/>
        </p:spPr>
        <p:txBody>
          <a:bodyPr wrap="none" rtlCol="0">
            <a:spAutoFit/>
          </a:bodyPr>
          <a:lstStyle/>
          <a:p>
            <a:pPr algn="ctr"/>
            <a:r>
              <a:rPr lang="es-ES_tradnl" smtClean="0"/>
              <a:t>ISSS</a:t>
            </a:r>
            <a:endParaRPr lang="es-ES_tradnl" dirty="0"/>
          </a:p>
        </p:txBody>
      </p:sp>
      <p:sp>
        <p:nvSpPr>
          <p:cNvPr id="28" name="TextBox 27"/>
          <p:cNvSpPr txBox="1"/>
          <p:nvPr/>
        </p:nvSpPr>
        <p:spPr>
          <a:xfrm>
            <a:off x="7268113" y="1803097"/>
            <a:ext cx="613857" cy="1015663"/>
          </a:xfrm>
          <a:prstGeom prst="rect">
            <a:avLst/>
          </a:prstGeom>
          <a:noFill/>
        </p:spPr>
        <p:txBody>
          <a:bodyPr wrap="square" rtlCol="0">
            <a:spAutoFit/>
          </a:bodyPr>
          <a:lstStyle/>
          <a:p>
            <a:pPr algn="ctr"/>
            <a:r>
              <a:rPr lang="es-ES_tradnl" sz="6000" dirty="0"/>
              <a:t>(</a:t>
            </a:r>
            <a:endParaRPr lang="es-ES_tradnl" sz="6000" dirty="0" smtClean="0"/>
          </a:p>
        </p:txBody>
      </p:sp>
      <p:sp>
        <p:nvSpPr>
          <p:cNvPr id="29" name="TextBox 28"/>
          <p:cNvSpPr txBox="1"/>
          <p:nvPr/>
        </p:nvSpPr>
        <p:spPr>
          <a:xfrm>
            <a:off x="8866750" y="1803096"/>
            <a:ext cx="670559" cy="1015663"/>
          </a:xfrm>
          <a:prstGeom prst="rect">
            <a:avLst/>
          </a:prstGeom>
          <a:noFill/>
        </p:spPr>
        <p:txBody>
          <a:bodyPr wrap="square" rtlCol="0">
            <a:spAutoFit/>
          </a:bodyPr>
          <a:lstStyle/>
          <a:p>
            <a:pPr algn="ctr"/>
            <a:r>
              <a:rPr lang="es-ES_tradnl" sz="6000" dirty="0" smtClean="0"/>
              <a:t>)</a:t>
            </a:r>
          </a:p>
        </p:txBody>
      </p:sp>
      <p:sp>
        <p:nvSpPr>
          <p:cNvPr id="30" name="TextBox 29"/>
          <p:cNvSpPr txBox="1"/>
          <p:nvPr/>
        </p:nvSpPr>
        <p:spPr>
          <a:xfrm flipH="1" flipV="1">
            <a:off x="8024389" y="1874852"/>
            <a:ext cx="690880" cy="1015663"/>
          </a:xfrm>
          <a:prstGeom prst="rect">
            <a:avLst/>
          </a:prstGeom>
          <a:noFill/>
        </p:spPr>
        <p:txBody>
          <a:bodyPr wrap="square" rtlCol="0">
            <a:spAutoFit/>
          </a:bodyPr>
          <a:lstStyle/>
          <a:p>
            <a:pPr algn="ctr"/>
            <a:r>
              <a:rPr lang="es-ES_tradnl" sz="6000" dirty="0" smtClean="0"/>
              <a:t>+</a:t>
            </a:r>
          </a:p>
        </p:txBody>
      </p:sp>
      <p:sp>
        <p:nvSpPr>
          <p:cNvPr id="33" name="TextBox 32"/>
          <p:cNvSpPr txBox="1"/>
          <p:nvPr/>
        </p:nvSpPr>
        <p:spPr>
          <a:xfrm>
            <a:off x="2578697" y="3635181"/>
            <a:ext cx="1043619" cy="923330"/>
          </a:xfrm>
          <a:prstGeom prst="rect">
            <a:avLst/>
          </a:prstGeom>
          <a:noFill/>
        </p:spPr>
        <p:txBody>
          <a:bodyPr wrap="none" rtlCol="0">
            <a:spAutoFit/>
          </a:bodyPr>
          <a:lstStyle/>
          <a:p>
            <a:pPr algn="ctr"/>
            <a:r>
              <a:rPr lang="es-ES_tradnl" dirty="0" smtClean="0"/>
              <a:t>Monto </a:t>
            </a:r>
          </a:p>
          <a:p>
            <a:pPr algn="ctr"/>
            <a:r>
              <a:rPr lang="es-ES_tradnl" dirty="0" smtClean="0"/>
              <a:t>Sujeto a </a:t>
            </a:r>
          </a:p>
          <a:p>
            <a:pPr algn="ctr"/>
            <a:r>
              <a:rPr lang="es-ES_tradnl" dirty="0" smtClean="0"/>
              <a:t>Retención</a:t>
            </a:r>
          </a:p>
        </p:txBody>
      </p:sp>
      <p:sp>
        <p:nvSpPr>
          <p:cNvPr id="34" name="TextBox 33"/>
          <p:cNvSpPr txBox="1"/>
          <p:nvPr/>
        </p:nvSpPr>
        <p:spPr>
          <a:xfrm>
            <a:off x="5980642" y="3635181"/>
            <a:ext cx="3802655" cy="923330"/>
          </a:xfrm>
          <a:prstGeom prst="rect">
            <a:avLst/>
          </a:prstGeom>
          <a:noFill/>
        </p:spPr>
        <p:txBody>
          <a:bodyPr wrap="square" rtlCol="0">
            <a:spAutoFit/>
          </a:bodyPr>
          <a:lstStyle/>
          <a:p>
            <a:pPr algn="ctr"/>
            <a:r>
              <a:rPr lang="es-ES_tradnl" dirty="0" smtClean="0"/>
              <a:t>Se ubica según el Rango de la tabla </a:t>
            </a:r>
          </a:p>
          <a:p>
            <a:pPr algn="ctr"/>
            <a:r>
              <a:rPr lang="es-ES_tradnl" dirty="0" smtClean="0"/>
              <a:t>De la renta el MSR puede variar de 0.01 al 999,999,999.99 o mas</a:t>
            </a:r>
          </a:p>
        </p:txBody>
      </p:sp>
      <p:cxnSp>
        <p:nvCxnSpPr>
          <p:cNvPr id="35" name="Straight Arrow Connector 34"/>
          <p:cNvCxnSpPr>
            <a:stCxn id="33" idx="3"/>
            <a:endCxn id="34" idx="1"/>
          </p:cNvCxnSpPr>
          <p:nvPr/>
        </p:nvCxnSpPr>
        <p:spPr>
          <a:xfrm>
            <a:off x="3622316" y="4096846"/>
            <a:ext cx="235832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22624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018649" y="6457890"/>
            <a:ext cx="2173351" cy="400110"/>
          </a:xfrm>
          <a:prstGeom prst="rect">
            <a:avLst/>
          </a:prstGeom>
          <a:noFill/>
        </p:spPr>
        <p:txBody>
          <a:bodyPr wrap="none" lIns="91440" tIns="45720" rIns="91440" bIns="45720">
            <a:spAutoFit/>
          </a:bodyPr>
          <a:lstStyle/>
          <a:p>
            <a:pPr algn="ctr"/>
            <a:r>
              <a:rPr lang="en-US" sz="20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ADSOFWARE V4.0</a:t>
            </a:r>
            <a:endParaRPr lang="en-US" sz="20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7" name="Rectangle 6"/>
          <p:cNvSpPr/>
          <p:nvPr/>
        </p:nvSpPr>
        <p:spPr>
          <a:xfrm>
            <a:off x="10063180" y="6319390"/>
            <a:ext cx="1042144" cy="276999"/>
          </a:xfrm>
          <a:prstGeom prst="rect">
            <a:avLst/>
          </a:prstGeom>
          <a:noFill/>
        </p:spPr>
        <p:txBody>
          <a:bodyPr wrap="none" lIns="91440" tIns="45720" rIns="91440" bIns="45720">
            <a:spAutoFit/>
          </a:bodyPr>
          <a:lstStyle/>
          <a:p>
            <a:pPr algn="ctr"/>
            <a:r>
              <a:rPr lang="es-ES" sz="12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A-Z Software</a:t>
            </a:r>
            <a:endParaRPr lang="en-US" sz="12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9" name="Rectangle 8"/>
          <p:cNvSpPr/>
          <p:nvPr/>
        </p:nvSpPr>
        <p:spPr>
          <a:xfrm>
            <a:off x="2758801" y="986024"/>
            <a:ext cx="5897768" cy="523220"/>
          </a:xfrm>
          <a:prstGeom prst="rect">
            <a:avLst/>
          </a:prstGeom>
          <a:noFill/>
        </p:spPr>
        <p:txBody>
          <a:bodyPr wrap="none" lIns="91440" tIns="45720" rIns="91440" bIns="45720">
            <a:spAutoFit/>
          </a:bodyPr>
          <a:lstStyle/>
          <a:p>
            <a:pPr algn="ctr"/>
            <a:r>
              <a:rPr lang="es-ES_tradnl"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Calculo de la renta para empleados</a:t>
            </a:r>
            <a:endParaRPr lang="es-ES_tradnl" sz="2800" dirty="0">
              <a:ln w="0"/>
              <a:effectLst>
                <a:outerShdw blurRad="38100" dist="19050" dir="2700000" algn="tl" rotWithShape="0">
                  <a:schemeClr val="dk1">
                    <a:alpha val="40000"/>
                  </a:schemeClr>
                </a:outerShdw>
              </a:effectLst>
              <a:latin typeface="Trebuchet MS" charset="0"/>
              <a:ea typeface="Trebuchet MS" charset="0"/>
              <a:cs typeface="Trebuchet MS" charset="0"/>
            </a:endParaRPr>
          </a:p>
        </p:txBody>
      </p:sp>
      <p:sp>
        <p:nvSpPr>
          <p:cNvPr id="16" name="TextBox 15"/>
          <p:cNvSpPr txBox="1"/>
          <p:nvPr/>
        </p:nvSpPr>
        <p:spPr>
          <a:xfrm>
            <a:off x="4263825" y="3262990"/>
            <a:ext cx="1382110" cy="646331"/>
          </a:xfrm>
          <a:prstGeom prst="rect">
            <a:avLst/>
          </a:prstGeom>
          <a:noFill/>
        </p:spPr>
        <p:txBody>
          <a:bodyPr wrap="none" rtlCol="0">
            <a:spAutoFit/>
          </a:bodyPr>
          <a:lstStyle/>
          <a:p>
            <a:pPr algn="ctr"/>
            <a:r>
              <a:rPr lang="es-ES_tradnl" dirty="0" smtClean="0"/>
              <a:t>Monto Sujeto</a:t>
            </a:r>
          </a:p>
          <a:p>
            <a:pPr algn="ctr"/>
            <a:r>
              <a:rPr lang="es-ES_tradnl" dirty="0" smtClean="0"/>
              <a:t>A Retención</a:t>
            </a:r>
            <a:endParaRPr lang="es-ES_tradnl" dirty="0"/>
          </a:p>
        </p:txBody>
      </p:sp>
      <p:sp>
        <p:nvSpPr>
          <p:cNvPr id="17" name="TextBox 16"/>
          <p:cNvSpPr txBox="1"/>
          <p:nvPr/>
        </p:nvSpPr>
        <p:spPr>
          <a:xfrm>
            <a:off x="6942240" y="3381908"/>
            <a:ext cx="1141595" cy="369332"/>
          </a:xfrm>
          <a:prstGeom prst="rect">
            <a:avLst/>
          </a:prstGeom>
          <a:noFill/>
        </p:spPr>
        <p:txBody>
          <a:bodyPr wrap="none" rtlCol="0">
            <a:spAutoFit/>
          </a:bodyPr>
          <a:lstStyle/>
          <a:p>
            <a:pPr algn="ctr"/>
            <a:r>
              <a:rPr lang="es-ES_tradnl" smtClean="0"/>
              <a:t>Porcentaje</a:t>
            </a:r>
            <a:endParaRPr lang="es-ES_tradnl" dirty="0"/>
          </a:p>
        </p:txBody>
      </p:sp>
      <p:sp>
        <p:nvSpPr>
          <p:cNvPr id="19" name="TextBox 18"/>
          <p:cNvSpPr txBox="1"/>
          <p:nvPr/>
        </p:nvSpPr>
        <p:spPr>
          <a:xfrm>
            <a:off x="3968182" y="3027863"/>
            <a:ext cx="613857" cy="1015663"/>
          </a:xfrm>
          <a:prstGeom prst="rect">
            <a:avLst/>
          </a:prstGeom>
          <a:noFill/>
        </p:spPr>
        <p:txBody>
          <a:bodyPr wrap="square" rtlCol="0">
            <a:spAutoFit/>
          </a:bodyPr>
          <a:lstStyle/>
          <a:p>
            <a:pPr algn="ctr"/>
            <a:r>
              <a:rPr lang="es-ES_tradnl" sz="6000" dirty="0"/>
              <a:t>(</a:t>
            </a:r>
            <a:endParaRPr lang="es-ES_tradnl" sz="6000" dirty="0" smtClean="0"/>
          </a:p>
        </p:txBody>
      </p:sp>
      <p:sp>
        <p:nvSpPr>
          <p:cNvPr id="20" name="TextBox 19"/>
          <p:cNvSpPr txBox="1"/>
          <p:nvPr/>
        </p:nvSpPr>
        <p:spPr>
          <a:xfrm>
            <a:off x="6449142" y="3012576"/>
            <a:ext cx="670559" cy="1015663"/>
          </a:xfrm>
          <a:prstGeom prst="rect">
            <a:avLst/>
          </a:prstGeom>
          <a:noFill/>
        </p:spPr>
        <p:txBody>
          <a:bodyPr wrap="square" rtlCol="0">
            <a:spAutoFit/>
          </a:bodyPr>
          <a:lstStyle/>
          <a:p>
            <a:pPr algn="ctr"/>
            <a:r>
              <a:rPr lang="es-ES_tradnl" sz="6000" dirty="0" smtClean="0"/>
              <a:t>)</a:t>
            </a:r>
          </a:p>
        </p:txBody>
      </p:sp>
      <p:sp>
        <p:nvSpPr>
          <p:cNvPr id="22" name="TextBox 21"/>
          <p:cNvSpPr txBox="1"/>
          <p:nvPr/>
        </p:nvSpPr>
        <p:spPr>
          <a:xfrm flipH="1" flipV="1">
            <a:off x="5467264" y="3140578"/>
            <a:ext cx="690880" cy="1015663"/>
          </a:xfrm>
          <a:prstGeom prst="rect">
            <a:avLst/>
          </a:prstGeom>
          <a:noFill/>
        </p:spPr>
        <p:txBody>
          <a:bodyPr wrap="square" rtlCol="0">
            <a:spAutoFit/>
          </a:bodyPr>
          <a:lstStyle/>
          <a:p>
            <a:pPr algn="ctr"/>
            <a:r>
              <a:rPr lang="es-ES_tradnl" sz="6000" dirty="0" smtClean="0"/>
              <a:t>-</a:t>
            </a:r>
          </a:p>
        </p:txBody>
      </p:sp>
      <p:sp>
        <p:nvSpPr>
          <p:cNvPr id="23" name="TextBox 22"/>
          <p:cNvSpPr txBox="1"/>
          <p:nvPr/>
        </p:nvSpPr>
        <p:spPr>
          <a:xfrm flipH="1" flipV="1">
            <a:off x="3292258" y="3120195"/>
            <a:ext cx="690880" cy="1015663"/>
          </a:xfrm>
          <a:prstGeom prst="rect">
            <a:avLst/>
          </a:prstGeom>
          <a:noFill/>
        </p:spPr>
        <p:txBody>
          <a:bodyPr wrap="square" rtlCol="0">
            <a:spAutoFit/>
          </a:bodyPr>
          <a:lstStyle/>
          <a:p>
            <a:pPr algn="ctr"/>
            <a:r>
              <a:rPr lang="es-ES_tradnl" sz="6000" dirty="0" smtClean="0"/>
              <a:t>=</a:t>
            </a:r>
          </a:p>
        </p:txBody>
      </p:sp>
      <p:sp>
        <p:nvSpPr>
          <p:cNvPr id="24" name="TextBox 23"/>
          <p:cNvSpPr txBox="1"/>
          <p:nvPr/>
        </p:nvSpPr>
        <p:spPr>
          <a:xfrm>
            <a:off x="1890875" y="3151075"/>
            <a:ext cx="987770" cy="923330"/>
          </a:xfrm>
          <a:prstGeom prst="rect">
            <a:avLst/>
          </a:prstGeom>
          <a:noFill/>
        </p:spPr>
        <p:txBody>
          <a:bodyPr wrap="none" rtlCol="0">
            <a:spAutoFit/>
          </a:bodyPr>
          <a:lstStyle/>
          <a:p>
            <a:pPr algn="ctr"/>
            <a:r>
              <a:rPr lang="es-ES_tradnl" dirty="0" smtClean="0"/>
              <a:t>Impuesto</a:t>
            </a:r>
          </a:p>
          <a:p>
            <a:pPr algn="ctr"/>
            <a:r>
              <a:rPr lang="es-ES_tradnl" dirty="0" smtClean="0"/>
              <a:t>Sobre la</a:t>
            </a:r>
          </a:p>
          <a:p>
            <a:pPr algn="ctr"/>
            <a:r>
              <a:rPr lang="es-ES_tradnl" dirty="0" smtClean="0"/>
              <a:t>Renta</a:t>
            </a:r>
          </a:p>
        </p:txBody>
      </p:sp>
      <p:sp>
        <p:nvSpPr>
          <p:cNvPr id="26" name="TextBox 25"/>
          <p:cNvSpPr txBox="1"/>
          <p:nvPr/>
        </p:nvSpPr>
        <p:spPr>
          <a:xfrm>
            <a:off x="5923705" y="3385042"/>
            <a:ext cx="792396" cy="369332"/>
          </a:xfrm>
          <a:prstGeom prst="rect">
            <a:avLst/>
          </a:prstGeom>
          <a:noFill/>
        </p:spPr>
        <p:txBody>
          <a:bodyPr wrap="none" rtlCol="0">
            <a:spAutoFit/>
          </a:bodyPr>
          <a:lstStyle/>
          <a:p>
            <a:pPr algn="ctr"/>
            <a:r>
              <a:rPr lang="es-ES_tradnl" dirty="0" smtClean="0"/>
              <a:t>Exceso</a:t>
            </a:r>
            <a:endParaRPr lang="es-ES_tradnl" dirty="0"/>
          </a:p>
        </p:txBody>
      </p:sp>
      <p:sp>
        <p:nvSpPr>
          <p:cNvPr id="27" name="TextBox 26"/>
          <p:cNvSpPr txBox="1"/>
          <p:nvPr/>
        </p:nvSpPr>
        <p:spPr>
          <a:xfrm>
            <a:off x="8656569" y="3381907"/>
            <a:ext cx="503664" cy="369332"/>
          </a:xfrm>
          <a:prstGeom prst="rect">
            <a:avLst/>
          </a:prstGeom>
          <a:noFill/>
        </p:spPr>
        <p:txBody>
          <a:bodyPr wrap="none" rtlCol="0">
            <a:spAutoFit/>
          </a:bodyPr>
          <a:lstStyle/>
          <a:p>
            <a:pPr algn="ctr"/>
            <a:r>
              <a:rPr lang="es-ES_tradnl" dirty="0" smtClean="0"/>
              <a:t>Fijo</a:t>
            </a:r>
            <a:endParaRPr lang="es-ES_tradnl" dirty="0"/>
          </a:p>
        </p:txBody>
      </p:sp>
      <p:sp>
        <p:nvSpPr>
          <p:cNvPr id="30" name="TextBox 29"/>
          <p:cNvSpPr txBox="1"/>
          <p:nvPr/>
        </p:nvSpPr>
        <p:spPr>
          <a:xfrm flipH="1" flipV="1">
            <a:off x="7965689" y="3058742"/>
            <a:ext cx="690880" cy="1015663"/>
          </a:xfrm>
          <a:prstGeom prst="rect">
            <a:avLst/>
          </a:prstGeom>
          <a:noFill/>
        </p:spPr>
        <p:txBody>
          <a:bodyPr wrap="square" rtlCol="0">
            <a:spAutoFit/>
          </a:bodyPr>
          <a:lstStyle/>
          <a:p>
            <a:pPr algn="ctr"/>
            <a:r>
              <a:rPr lang="es-ES_tradnl" sz="6000" dirty="0" smtClean="0"/>
              <a:t>+</a:t>
            </a:r>
          </a:p>
        </p:txBody>
      </p:sp>
    </p:spTree>
    <p:extLst>
      <p:ext uri="{BB962C8B-B14F-4D97-AF65-F5344CB8AC3E}">
        <p14:creationId xmlns:p14="http://schemas.microsoft.com/office/powerpoint/2010/main" val="12720659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018649" y="6457890"/>
            <a:ext cx="2173351" cy="400110"/>
          </a:xfrm>
          <a:prstGeom prst="rect">
            <a:avLst/>
          </a:prstGeom>
          <a:noFill/>
        </p:spPr>
        <p:txBody>
          <a:bodyPr wrap="none" lIns="91440" tIns="45720" rIns="91440" bIns="45720">
            <a:spAutoFit/>
          </a:bodyPr>
          <a:lstStyle/>
          <a:p>
            <a:pPr algn="ctr"/>
            <a:r>
              <a:rPr lang="en-US" sz="20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ADSOFWARE V4.0</a:t>
            </a:r>
            <a:endParaRPr lang="en-US" sz="20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7" name="Rectangle 6"/>
          <p:cNvSpPr/>
          <p:nvPr/>
        </p:nvSpPr>
        <p:spPr>
          <a:xfrm>
            <a:off x="10063180" y="6319390"/>
            <a:ext cx="1042144" cy="276999"/>
          </a:xfrm>
          <a:prstGeom prst="rect">
            <a:avLst/>
          </a:prstGeom>
          <a:noFill/>
        </p:spPr>
        <p:txBody>
          <a:bodyPr wrap="none" lIns="91440" tIns="45720" rIns="91440" bIns="45720">
            <a:spAutoFit/>
          </a:bodyPr>
          <a:lstStyle/>
          <a:p>
            <a:pPr algn="ctr"/>
            <a:r>
              <a:rPr lang="es-ES" sz="12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A-Z Software</a:t>
            </a:r>
            <a:endParaRPr lang="en-US" sz="12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9" name="Rectangle 8"/>
          <p:cNvSpPr/>
          <p:nvPr/>
        </p:nvSpPr>
        <p:spPr>
          <a:xfrm>
            <a:off x="3849942" y="873172"/>
            <a:ext cx="4515406" cy="954107"/>
          </a:xfrm>
          <a:prstGeom prst="rect">
            <a:avLst/>
          </a:prstGeom>
          <a:noFill/>
        </p:spPr>
        <p:txBody>
          <a:bodyPr wrap="square" lIns="91440" tIns="45720" rIns="91440" bIns="45720">
            <a:spAutoFit/>
          </a:bodyPr>
          <a:lstStyle/>
          <a:p>
            <a:pPr algn="ctr"/>
            <a:r>
              <a:rPr lang="es-ES_tradnl"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Calculo del 10% y </a:t>
            </a:r>
            <a:r>
              <a:rPr lang="es-ES_tradnl" sz="2800" smtClean="0">
                <a:ln w="0"/>
                <a:effectLst>
                  <a:outerShdw blurRad="38100" dist="19050" dir="2700000" algn="tl" rotWithShape="0">
                    <a:schemeClr val="dk1">
                      <a:alpha val="40000"/>
                    </a:schemeClr>
                  </a:outerShdw>
                </a:effectLst>
                <a:latin typeface="Trebuchet MS" charset="0"/>
                <a:ea typeface="Trebuchet MS" charset="0"/>
                <a:cs typeface="Trebuchet MS" charset="0"/>
              </a:rPr>
              <a:t>otras retenciones</a:t>
            </a:r>
            <a:endParaRPr lang="es-ES_tradnl" sz="2800" dirty="0">
              <a:ln w="0"/>
              <a:effectLst>
                <a:outerShdw blurRad="38100" dist="19050" dir="2700000" algn="tl" rotWithShape="0">
                  <a:schemeClr val="dk1">
                    <a:alpha val="40000"/>
                  </a:schemeClr>
                </a:outerShdw>
              </a:effectLst>
              <a:latin typeface="Trebuchet MS" charset="0"/>
              <a:ea typeface="Trebuchet MS" charset="0"/>
              <a:cs typeface="Trebuchet MS" charset="0"/>
            </a:endParaRPr>
          </a:p>
        </p:txBody>
      </p:sp>
      <p:sp>
        <p:nvSpPr>
          <p:cNvPr id="16" name="TextBox 15"/>
          <p:cNvSpPr txBox="1"/>
          <p:nvPr/>
        </p:nvSpPr>
        <p:spPr>
          <a:xfrm>
            <a:off x="5318080" y="2618891"/>
            <a:ext cx="1382110" cy="646331"/>
          </a:xfrm>
          <a:prstGeom prst="rect">
            <a:avLst/>
          </a:prstGeom>
          <a:noFill/>
        </p:spPr>
        <p:txBody>
          <a:bodyPr wrap="none" rtlCol="0">
            <a:spAutoFit/>
          </a:bodyPr>
          <a:lstStyle/>
          <a:p>
            <a:pPr algn="ctr"/>
            <a:r>
              <a:rPr lang="es-ES_tradnl" dirty="0" smtClean="0"/>
              <a:t>Monto Sujeto</a:t>
            </a:r>
          </a:p>
          <a:p>
            <a:pPr algn="ctr"/>
            <a:r>
              <a:rPr lang="es-ES_tradnl" dirty="0" smtClean="0"/>
              <a:t>A Retención</a:t>
            </a:r>
            <a:endParaRPr lang="es-ES_tradnl" dirty="0"/>
          </a:p>
        </p:txBody>
      </p:sp>
      <p:sp>
        <p:nvSpPr>
          <p:cNvPr id="17" name="TextBox 16"/>
          <p:cNvSpPr txBox="1"/>
          <p:nvPr/>
        </p:nvSpPr>
        <p:spPr>
          <a:xfrm>
            <a:off x="6930684" y="2757390"/>
            <a:ext cx="1141595" cy="369332"/>
          </a:xfrm>
          <a:prstGeom prst="rect">
            <a:avLst/>
          </a:prstGeom>
          <a:noFill/>
        </p:spPr>
        <p:txBody>
          <a:bodyPr wrap="none" rtlCol="0">
            <a:spAutoFit/>
          </a:bodyPr>
          <a:lstStyle/>
          <a:p>
            <a:pPr algn="ctr"/>
            <a:r>
              <a:rPr lang="es-ES_tradnl" smtClean="0"/>
              <a:t>Porcentaje</a:t>
            </a:r>
            <a:endParaRPr lang="es-ES_tradnl" dirty="0"/>
          </a:p>
        </p:txBody>
      </p:sp>
      <p:sp>
        <p:nvSpPr>
          <p:cNvPr id="19" name="TextBox 18"/>
          <p:cNvSpPr txBox="1"/>
          <p:nvPr/>
        </p:nvSpPr>
        <p:spPr>
          <a:xfrm>
            <a:off x="5022437" y="2383764"/>
            <a:ext cx="613857" cy="1015663"/>
          </a:xfrm>
          <a:prstGeom prst="rect">
            <a:avLst/>
          </a:prstGeom>
          <a:noFill/>
        </p:spPr>
        <p:txBody>
          <a:bodyPr wrap="square" rtlCol="0">
            <a:spAutoFit/>
          </a:bodyPr>
          <a:lstStyle/>
          <a:p>
            <a:pPr algn="ctr"/>
            <a:r>
              <a:rPr lang="es-ES_tradnl" sz="6000" dirty="0"/>
              <a:t>(</a:t>
            </a:r>
            <a:endParaRPr lang="es-ES_tradnl" sz="6000" dirty="0" smtClean="0"/>
          </a:p>
        </p:txBody>
      </p:sp>
      <p:sp>
        <p:nvSpPr>
          <p:cNvPr id="20" name="TextBox 19"/>
          <p:cNvSpPr txBox="1"/>
          <p:nvPr/>
        </p:nvSpPr>
        <p:spPr>
          <a:xfrm>
            <a:off x="6455581" y="2368478"/>
            <a:ext cx="670559" cy="1015663"/>
          </a:xfrm>
          <a:prstGeom prst="rect">
            <a:avLst/>
          </a:prstGeom>
          <a:noFill/>
        </p:spPr>
        <p:txBody>
          <a:bodyPr wrap="square" rtlCol="0">
            <a:spAutoFit/>
          </a:bodyPr>
          <a:lstStyle/>
          <a:p>
            <a:pPr algn="ctr"/>
            <a:r>
              <a:rPr lang="es-ES_tradnl" sz="6000" dirty="0" smtClean="0"/>
              <a:t>)</a:t>
            </a:r>
          </a:p>
        </p:txBody>
      </p:sp>
      <p:sp>
        <p:nvSpPr>
          <p:cNvPr id="23" name="TextBox 22"/>
          <p:cNvSpPr txBox="1"/>
          <p:nvPr/>
        </p:nvSpPr>
        <p:spPr>
          <a:xfrm flipH="1" flipV="1">
            <a:off x="4331557" y="2547110"/>
            <a:ext cx="690880" cy="1015663"/>
          </a:xfrm>
          <a:prstGeom prst="rect">
            <a:avLst/>
          </a:prstGeom>
          <a:noFill/>
        </p:spPr>
        <p:txBody>
          <a:bodyPr wrap="square" rtlCol="0">
            <a:spAutoFit/>
          </a:bodyPr>
          <a:lstStyle/>
          <a:p>
            <a:pPr algn="ctr"/>
            <a:r>
              <a:rPr lang="es-ES_tradnl" sz="6000" dirty="0" smtClean="0"/>
              <a:t>=</a:t>
            </a:r>
          </a:p>
        </p:txBody>
      </p:sp>
      <p:sp>
        <p:nvSpPr>
          <p:cNvPr id="24" name="TextBox 23"/>
          <p:cNvSpPr txBox="1"/>
          <p:nvPr/>
        </p:nvSpPr>
        <p:spPr>
          <a:xfrm>
            <a:off x="3228525" y="2895890"/>
            <a:ext cx="698974" cy="369332"/>
          </a:xfrm>
          <a:prstGeom prst="rect">
            <a:avLst/>
          </a:prstGeom>
          <a:noFill/>
        </p:spPr>
        <p:txBody>
          <a:bodyPr wrap="none" rtlCol="0">
            <a:spAutoFit/>
          </a:bodyPr>
          <a:lstStyle/>
          <a:p>
            <a:pPr algn="ctr"/>
            <a:r>
              <a:rPr lang="es-ES_tradnl" smtClean="0"/>
              <a:t>Renta</a:t>
            </a:r>
            <a:endParaRPr lang="es-ES_tradnl" dirty="0" smtClean="0"/>
          </a:p>
        </p:txBody>
      </p:sp>
    </p:spTree>
    <p:extLst>
      <p:ext uri="{BB962C8B-B14F-4D97-AF65-F5344CB8AC3E}">
        <p14:creationId xmlns:p14="http://schemas.microsoft.com/office/powerpoint/2010/main" val="7387287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56934" y="6457890"/>
            <a:ext cx="2296783" cy="400110"/>
          </a:xfrm>
          <a:prstGeom prst="rect">
            <a:avLst/>
          </a:prstGeom>
          <a:noFill/>
        </p:spPr>
        <p:txBody>
          <a:bodyPr wrap="none" lIns="91440" tIns="45720" rIns="91440" bIns="45720">
            <a:spAutoFit/>
          </a:bodyPr>
          <a:lstStyle/>
          <a:p>
            <a:pPr algn="ctr"/>
            <a:r>
              <a:rPr lang="en-US" sz="20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ADSOFTWARE V4.0</a:t>
            </a:r>
            <a:endParaRPr lang="en-US" sz="20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7" name="Rectangle 6"/>
          <p:cNvSpPr/>
          <p:nvPr/>
        </p:nvSpPr>
        <p:spPr>
          <a:xfrm>
            <a:off x="10063180" y="6319390"/>
            <a:ext cx="1042144" cy="276999"/>
          </a:xfrm>
          <a:prstGeom prst="rect">
            <a:avLst/>
          </a:prstGeom>
          <a:noFill/>
        </p:spPr>
        <p:txBody>
          <a:bodyPr wrap="none" lIns="91440" tIns="45720" rIns="91440" bIns="45720">
            <a:spAutoFit/>
          </a:bodyPr>
          <a:lstStyle/>
          <a:p>
            <a:pPr algn="ctr"/>
            <a:r>
              <a:rPr lang="es-ES" sz="12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A-Z Software</a:t>
            </a:r>
            <a:endParaRPr lang="en-US" sz="12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9" name="Rectangle 8"/>
          <p:cNvSpPr/>
          <p:nvPr/>
        </p:nvSpPr>
        <p:spPr>
          <a:xfrm>
            <a:off x="914401" y="1397524"/>
            <a:ext cx="10190924" cy="4108817"/>
          </a:xfrm>
          <a:prstGeom prst="rect">
            <a:avLst/>
          </a:prstGeom>
          <a:noFill/>
        </p:spPr>
        <p:txBody>
          <a:bodyPr wrap="square" lIns="91440" tIns="45720" rIns="91440" bIns="45720">
            <a:spAutoFit/>
          </a:bodyPr>
          <a:lstStyle/>
          <a:p>
            <a:pPr algn="just"/>
            <a:r>
              <a:rPr lang="en-US" sz="2800" dirty="0" smtClean="0"/>
              <a:t>1-Los </a:t>
            </a:r>
            <a:r>
              <a:rPr lang="en-US" sz="2800" dirty="0" err="1"/>
              <a:t>artículos</a:t>
            </a:r>
            <a:r>
              <a:rPr lang="en-US" sz="2800" dirty="0"/>
              <a:t> 114 y 115-A del </a:t>
            </a:r>
            <a:r>
              <a:rPr lang="en-US" sz="2800" dirty="0" err="1"/>
              <a:t>Código</a:t>
            </a:r>
            <a:r>
              <a:rPr lang="en-US" sz="2800" dirty="0"/>
              <a:t> </a:t>
            </a:r>
            <a:r>
              <a:rPr lang="en-US" sz="2800" dirty="0" err="1"/>
              <a:t>Tributario</a:t>
            </a:r>
            <a:r>
              <a:rPr lang="en-US" sz="2800" dirty="0"/>
              <a:t> </a:t>
            </a:r>
            <a:r>
              <a:rPr lang="en-US" sz="2800" dirty="0" err="1"/>
              <a:t>establecen</a:t>
            </a:r>
            <a:r>
              <a:rPr lang="en-US" sz="2800" dirty="0"/>
              <a:t> </a:t>
            </a:r>
            <a:r>
              <a:rPr lang="en-US" sz="2800" dirty="0" err="1"/>
              <a:t>las</a:t>
            </a:r>
            <a:r>
              <a:rPr lang="en-US" sz="2800" dirty="0"/>
              <a:t> </a:t>
            </a:r>
            <a:r>
              <a:rPr lang="en-US" sz="2800" dirty="0" err="1"/>
              <a:t>instrucciones</a:t>
            </a:r>
            <a:r>
              <a:rPr lang="en-US" sz="2800" dirty="0"/>
              <a:t> </a:t>
            </a:r>
            <a:r>
              <a:rPr lang="en-US" sz="2800" dirty="0" err="1"/>
              <a:t>relativas</a:t>
            </a:r>
            <a:r>
              <a:rPr lang="en-US" sz="2800" dirty="0"/>
              <a:t> a los </a:t>
            </a:r>
            <a:r>
              <a:rPr lang="en-US" sz="2800" dirty="0" err="1"/>
              <a:t>documentos</a:t>
            </a:r>
            <a:r>
              <a:rPr lang="en-US" sz="2800" dirty="0"/>
              <a:t> de </a:t>
            </a:r>
            <a:r>
              <a:rPr lang="en-US" sz="2800" dirty="0" err="1"/>
              <a:t>acuerdo</a:t>
            </a:r>
            <a:r>
              <a:rPr lang="en-US" sz="2800" dirty="0"/>
              <a:t> a lo </a:t>
            </a:r>
            <a:r>
              <a:rPr lang="en-US" sz="2800" dirty="0" err="1"/>
              <a:t>siguiente</a:t>
            </a:r>
            <a:r>
              <a:rPr lang="en-US" sz="2800" dirty="0"/>
              <a:t>:</a:t>
            </a:r>
          </a:p>
          <a:p>
            <a:pPr algn="just"/>
            <a:r>
              <a:rPr lang="en-US" sz="2800" dirty="0" err="1"/>
              <a:t>Mandar</a:t>
            </a:r>
            <a:r>
              <a:rPr lang="en-US" sz="2800" dirty="0"/>
              <a:t> a </a:t>
            </a:r>
            <a:r>
              <a:rPr lang="en-US" sz="2800" dirty="0" err="1"/>
              <a:t>elaborar</a:t>
            </a:r>
            <a:r>
              <a:rPr lang="en-US" sz="2800" dirty="0"/>
              <a:t> </a:t>
            </a:r>
            <a:r>
              <a:rPr lang="en-US" sz="2800" dirty="0" err="1"/>
              <a:t>documentos</a:t>
            </a:r>
            <a:r>
              <a:rPr lang="en-US" sz="2800" dirty="0"/>
              <a:t> a </a:t>
            </a:r>
            <a:r>
              <a:rPr lang="en-US" sz="2800" dirty="0" err="1"/>
              <a:t>una</a:t>
            </a:r>
            <a:r>
              <a:rPr lang="en-US" sz="2800" dirty="0"/>
              <a:t> </a:t>
            </a:r>
            <a:r>
              <a:rPr lang="en-US" sz="2800" dirty="0" err="1"/>
              <a:t>imprenta</a:t>
            </a:r>
            <a:r>
              <a:rPr lang="en-US" sz="2800" dirty="0"/>
              <a:t> </a:t>
            </a:r>
            <a:r>
              <a:rPr lang="en-US" sz="2800" dirty="0" err="1"/>
              <a:t>autorizada</a:t>
            </a:r>
            <a:r>
              <a:rPr lang="en-US" sz="2800" dirty="0"/>
              <a:t> </a:t>
            </a:r>
            <a:r>
              <a:rPr lang="en-US" sz="2800" dirty="0" err="1"/>
              <a:t>por</a:t>
            </a:r>
            <a:r>
              <a:rPr lang="en-US" sz="2800" dirty="0"/>
              <a:t> </a:t>
            </a:r>
            <a:r>
              <a:rPr lang="en-US" sz="2800" dirty="0" err="1"/>
              <a:t>esta</a:t>
            </a:r>
            <a:r>
              <a:rPr lang="en-US" sz="2800" dirty="0"/>
              <a:t> </a:t>
            </a:r>
            <a:r>
              <a:rPr lang="en-US" sz="2800" dirty="0" err="1"/>
              <a:t>Dirección</a:t>
            </a:r>
            <a:r>
              <a:rPr lang="en-US" sz="2800" dirty="0"/>
              <a:t> General, de </a:t>
            </a:r>
            <a:r>
              <a:rPr lang="en-US" sz="2800" dirty="0" err="1"/>
              <a:t>acuerdo</a:t>
            </a:r>
            <a:r>
              <a:rPr lang="en-US" sz="2800" dirty="0"/>
              <a:t> a </a:t>
            </a:r>
            <a:r>
              <a:rPr lang="en-US" sz="2800" dirty="0" err="1"/>
              <a:t>las</a:t>
            </a:r>
            <a:r>
              <a:rPr lang="en-US" sz="2800" dirty="0"/>
              <a:t> </a:t>
            </a:r>
            <a:r>
              <a:rPr lang="en-US" sz="2800" dirty="0" err="1"/>
              <a:t>necesidades</a:t>
            </a:r>
            <a:r>
              <a:rPr lang="en-US" sz="2800" dirty="0"/>
              <a:t> de </a:t>
            </a:r>
            <a:r>
              <a:rPr lang="en-US" sz="2800" dirty="0" err="1"/>
              <a:t>su</a:t>
            </a:r>
            <a:r>
              <a:rPr lang="en-US" sz="2800" dirty="0"/>
              <a:t> </a:t>
            </a:r>
            <a:r>
              <a:rPr lang="en-US" sz="2800" dirty="0" err="1"/>
              <a:t>operatividad</a:t>
            </a:r>
            <a:r>
              <a:rPr lang="en-US" sz="2800" dirty="0"/>
              <a:t>, </a:t>
            </a:r>
            <a:r>
              <a:rPr lang="en-US" sz="2800" dirty="0" err="1"/>
              <a:t>es</a:t>
            </a:r>
            <a:r>
              <a:rPr lang="en-US" sz="2800" dirty="0"/>
              <a:t> </a:t>
            </a:r>
            <a:r>
              <a:rPr lang="en-US" sz="2800" dirty="0" err="1"/>
              <a:t>decir</a:t>
            </a:r>
            <a:r>
              <a:rPr lang="en-US" sz="2800" dirty="0"/>
              <a:t>:</a:t>
            </a:r>
          </a:p>
          <a:p>
            <a:pPr algn="just"/>
            <a:r>
              <a:rPr lang="en-US" sz="2800" dirty="0" smtClean="0"/>
              <a:t>1.1-Comprobantes </a:t>
            </a:r>
            <a:r>
              <a:rPr lang="en-US" sz="2800" dirty="0"/>
              <a:t>de </a:t>
            </a:r>
            <a:r>
              <a:rPr lang="en-US" sz="2800" dirty="0" err="1"/>
              <a:t>Crédito</a:t>
            </a:r>
            <a:r>
              <a:rPr lang="en-US" sz="2800" dirty="0"/>
              <a:t> Fiscal, </a:t>
            </a:r>
            <a:r>
              <a:rPr lang="en-US" sz="2800" dirty="0" err="1"/>
              <a:t>será</a:t>
            </a:r>
            <a:r>
              <a:rPr lang="en-US" sz="2800" dirty="0"/>
              <a:t> </a:t>
            </a:r>
            <a:r>
              <a:rPr lang="en-US" sz="2800" dirty="0" err="1"/>
              <a:t>emitido</a:t>
            </a:r>
            <a:r>
              <a:rPr lang="en-US" sz="2800" dirty="0"/>
              <a:t> en </a:t>
            </a:r>
            <a:r>
              <a:rPr lang="en-US" sz="2800" dirty="0" err="1"/>
              <a:t>operaciones</a:t>
            </a:r>
            <a:r>
              <a:rPr lang="en-US" sz="2800" dirty="0"/>
              <a:t> </a:t>
            </a:r>
            <a:r>
              <a:rPr lang="en-US" sz="2800" dirty="0" err="1"/>
              <a:t>que</a:t>
            </a:r>
            <a:r>
              <a:rPr lang="en-US" sz="2800" dirty="0"/>
              <a:t> </a:t>
            </a:r>
            <a:r>
              <a:rPr lang="en-US" sz="2800" dirty="0" err="1"/>
              <a:t>realice</a:t>
            </a:r>
            <a:r>
              <a:rPr lang="en-US" sz="2800" dirty="0"/>
              <a:t> con </a:t>
            </a:r>
            <a:r>
              <a:rPr lang="en-US" sz="2800" dirty="0" err="1"/>
              <a:t>otros</a:t>
            </a:r>
            <a:r>
              <a:rPr lang="en-US" sz="2800" dirty="0"/>
              <a:t> </a:t>
            </a:r>
            <a:r>
              <a:rPr lang="en-US" sz="2800" dirty="0" err="1"/>
              <a:t>contribuyentes</a:t>
            </a:r>
            <a:r>
              <a:rPr lang="en-US" sz="2800" dirty="0"/>
              <a:t>, los </a:t>
            </a:r>
            <a:r>
              <a:rPr lang="en-US" sz="2800" dirty="0" err="1"/>
              <a:t>requisitos</a:t>
            </a:r>
            <a:r>
              <a:rPr lang="en-US" sz="2800" dirty="0"/>
              <a:t> </a:t>
            </a:r>
            <a:r>
              <a:rPr lang="en-US" sz="2800" dirty="0" err="1"/>
              <a:t>están</a:t>
            </a:r>
            <a:r>
              <a:rPr lang="en-US" sz="2800" dirty="0"/>
              <a:t> </a:t>
            </a:r>
            <a:r>
              <a:rPr lang="en-US" sz="2800" dirty="0" err="1"/>
              <a:t>contemplados</a:t>
            </a:r>
            <a:r>
              <a:rPr lang="en-US" sz="2800" dirty="0"/>
              <a:t> en el Art. 114 literal a) del </a:t>
            </a:r>
            <a:r>
              <a:rPr lang="en-US" sz="2800" dirty="0" err="1"/>
              <a:t>Código</a:t>
            </a:r>
            <a:r>
              <a:rPr lang="en-US" sz="2800" dirty="0"/>
              <a:t> </a:t>
            </a:r>
            <a:r>
              <a:rPr lang="en-US" sz="2800" dirty="0" err="1"/>
              <a:t>Tributario</a:t>
            </a:r>
            <a:r>
              <a:rPr lang="en-US" sz="2800" dirty="0"/>
              <a:t>.</a:t>
            </a:r>
          </a:p>
          <a:p>
            <a:pPr algn="just"/>
            <a:endParaRPr lang="en-US" sz="2800" dirty="0" smtClean="0">
              <a:latin typeface="Trebuchet MS" charset="0"/>
              <a:ea typeface="Trebuchet MS" charset="0"/>
              <a:cs typeface="Trebuchet MS" charset="0"/>
            </a:endParaRPr>
          </a:p>
          <a:p>
            <a:pPr algn="r"/>
            <a:r>
              <a:rPr lang="en-US" sz="900" dirty="0">
                <a:ln w="0"/>
                <a:effectLst>
                  <a:outerShdw blurRad="38100" dist="19050" dir="2700000" algn="tl" rotWithShape="0">
                    <a:schemeClr val="dk1">
                      <a:alpha val="40000"/>
                    </a:schemeClr>
                  </a:outerShdw>
                </a:effectLst>
                <a:latin typeface="Trebuchet MS" charset="0"/>
                <a:ea typeface="Trebuchet MS" charset="0"/>
                <a:cs typeface="Trebuchet MS" charset="0"/>
              </a:rPr>
              <a:t>http://</a:t>
            </a:r>
            <a:r>
              <a:rPr lang="en-US" sz="900" dirty="0" err="1">
                <a:ln w="0"/>
                <a:effectLst>
                  <a:outerShdw blurRad="38100" dist="19050" dir="2700000" algn="tl" rotWithShape="0">
                    <a:schemeClr val="dk1">
                      <a:alpha val="40000"/>
                    </a:schemeClr>
                  </a:outerShdw>
                </a:effectLst>
                <a:latin typeface="Trebuchet MS" charset="0"/>
                <a:ea typeface="Trebuchet MS" charset="0"/>
                <a:cs typeface="Trebuchet MS" charset="0"/>
              </a:rPr>
              <a:t>www.educaconta.com</a:t>
            </a:r>
            <a:r>
              <a:rPr lang="en-US" sz="900" dirty="0">
                <a:ln w="0"/>
                <a:effectLst>
                  <a:outerShdw blurRad="38100" dist="19050" dir="2700000" algn="tl" rotWithShape="0">
                    <a:schemeClr val="dk1">
                      <a:alpha val="40000"/>
                    </a:schemeClr>
                  </a:outerShdw>
                </a:effectLst>
                <a:latin typeface="Trebuchet MS" charset="0"/>
                <a:ea typeface="Trebuchet MS" charset="0"/>
                <a:cs typeface="Trebuchet MS" charset="0"/>
              </a:rPr>
              <a:t>/2011/08/los-</a:t>
            </a:r>
            <a:r>
              <a:rPr lang="en-US" sz="900" dirty="0" err="1">
                <a:ln w="0"/>
                <a:effectLst>
                  <a:outerShdw blurRad="38100" dist="19050" dir="2700000" algn="tl" rotWithShape="0">
                    <a:schemeClr val="dk1">
                      <a:alpha val="40000"/>
                    </a:schemeClr>
                  </a:outerShdw>
                </a:effectLst>
                <a:latin typeface="Trebuchet MS" charset="0"/>
                <a:ea typeface="Trebuchet MS" charset="0"/>
                <a:cs typeface="Trebuchet MS" charset="0"/>
              </a:rPr>
              <a:t>libros</a:t>
            </a:r>
            <a:r>
              <a:rPr lang="en-US" sz="900" dirty="0">
                <a:ln w="0"/>
                <a:effectLst>
                  <a:outerShdw blurRad="38100" dist="19050" dir="2700000" algn="tl" rotWithShape="0">
                    <a:schemeClr val="dk1">
                      <a:alpha val="40000"/>
                    </a:schemeClr>
                  </a:outerShdw>
                </a:effectLst>
                <a:latin typeface="Trebuchet MS" charset="0"/>
                <a:ea typeface="Trebuchet MS" charset="0"/>
                <a:cs typeface="Trebuchet MS" charset="0"/>
              </a:rPr>
              <a:t>-de-</a:t>
            </a:r>
            <a:r>
              <a:rPr lang="en-US" sz="900" dirty="0" err="1">
                <a:ln w="0"/>
                <a:effectLst>
                  <a:outerShdw blurRad="38100" dist="19050" dir="2700000" algn="tl" rotWithShape="0">
                    <a:schemeClr val="dk1">
                      <a:alpha val="40000"/>
                    </a:schemeClr>
                  </a:outerShdw>
                </a:effectLst>
                <a:latin typeface="Trebuchet MS" charset="0"/>
                <a:ea typeface="Trebuchet MS" charset="0"/>
                <a:cs typeface="Trebuchet MS" charset="0"/>
              </a:rPr>
              <a:t>iva.html</a:t>
            </a:r>
            <a:endParaRPr lang="es-ES_tradnl" sz="900" dirty="0">
              <a:ln w="0"/>
              <a:effectLst>
                <a:outerShdw blurRad="38100" dist="19050" dir="2700000" algn="tl" rotWithShape="0">
                  <a:schemeClr val="dk1">
                    <a:alpha val="40000"/>
                  </a:schemeClr>
                </a:outerShdw>
              </a:effectLst>
              <a:latin typeface="Trebuchet MS" charset="0"/>
              <a:ea typeface="Trebuchet MS" charset="0"/>
              <a:cs typeface="Trebuchet MS" charset="0"/>
            </a:endParaRPr>
          </a:p>
        </p:txBody>
      </p:sp>
      <p:sp>
        <p:nvSpPr>
          <p:cNvPr id="11" name="Rectangle 10"/>
          <p:cNvSpPr/>
          <p:nvPr/>
        </p:nvSpPr>
        <p:spPr>
          <a:xfrm>
            <a:off x="4018022" y="478024"/>
            <a:ext cx="3176127" cy="523220"/>
          </a:xfrm>
          <a:prstGeom prst="rect">
            <a:avLst/>
          </a:prstGeom>
          <a:noFill/>
        </p:spPr>
        <p:txBody>
          <a:bodyPr wrap="none" lIns="91440" tIns="45720" rIns="91440" bIns="45720">
            <a:spAutoFit/>
          </a:bodyPr>
          <a:lstStyle/>
          <a:p>
            <a:pPr algn="ctr"/>
            <a:r>
              <a:rPr lang="es-ES"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Sobre libros de IVA</a:t>
            </a:r>
            <a:endParaRPr lang="es-ES_tradnl" sz="2800" dirty="0">
              <a:ln w="0"/>
              <a:effectLst>
                <a:outerShdw blurRad="38100" dist="19050" dir="2700000" algn="tl" rotWithShape="0">
                  <a:schemeClr val="dk1">
                    <a:alpha val="40000"/>
                  </a:schemeClr>
                </a:outerShdw>
              </a:effectLst>
              <a:latin typeface="Trebuchet MS" charset="0"/>
              <a:ea typeface="Trebuchet MS" charset="0"/>
              <a:cs typeface="Trebuchet MS" charset="0"/>
            </a:endParaRPr>
          </a:p>
        </p:txBody>
      </p:sp>
    </p:spTree>
    <p:extLst>
      <p:ext uri="{BB962C8B-B14F-4D97-AF65-F5344CB8AC3E}">
        <p14:creationId xmlns:p14="http://schemas.microsoft.com/office/powerpoint/2010/main" val="19966157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018649" y="6457890"/>
            <a:ext cx="2173351" cy="400110"/>
          </a:xfrm>
          <a:prstGeom prst="rect">
            <a:avLst/>
          </a:prstGeom>
          <a:noFill/>
        </p:spPr>
        <p:txBody>
          <a:bodyPr wrap="none" lIns="91440" tIns="45720" rIns="91440" bIns="45720">
            <a:spAutoFit/>
          </a:bodyPr>
          <a:lstStyle/>
          <a:p>
            <a:pPr algn="ctr"/>
            <a:r>
              <a:rPr lang="en-US" sz="20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ADSOFWARE V4.0</a:t>
            </a:r>
            <a:endParaRPr lang="en-US" sz="20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7" name="Rectangle 6"/>
          <p:cNvSpPr/>
          <p:nvPr/>
        </p:nvSpPr>
        <p:spPr>
          <a:xfrm>
            <a:off x="10063180" y="6319390"/>
            <a:ext cx="1042144" cy="276999"/>
          </a:xfrm>
          <a:prstGeom prst="rect">
            <a:avLst/>
          </a:prstGeom>
          <a:noFill/>
        </p:spPr>
        <p:txBody>
          <a:bodyPr wrap="none" lIns="91440" tIns="45720" rIns="91440" bIns="45720">
            <a:spAutoFit/>
          </a:bodyPr>
          <a:lstStyle/>
          <a:p>
            <a:pPr algn="ctr"/>
            <a:r>
              <a:rPr lang="es-ES" sz="12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A-Z Software</a:t>
            </a:r>
            <a:endParaRPr lang="en-US" sz="12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9" name="Rectangle 8"/>
          <p:cNvSpPr/>
          <p:nvPr/>
        </p:nvSpPr>
        <p:spPr>
          <a:xfrm>
            <a:off x="914401" y="1397524"/>
            <a:ext cx="10190924" cy="4539704"/>
          </a:xfrm>
          <a:prstGeom prst="rect">
            <a:avLst/>
          </a:prstGeom>
          <a:noFill/>
        </p:spPr>
        <p:txBody>
          <a:bodyPr wrap="square" lIns="91440" tIns="45720" rIns="91440" bIns="45720">
            <a:spAutoFit/>
          </a:bodyPr>
          <a:lstStyle/>
          <a:p>
            <a:pPr algn="just"/>
            <a:r>
              <a:rPr lang="en-US" sz="2800" dirty="0" smtClean="0"/>
              <a:t>1.2- </a:t>
            </a:r>
            <a:r>
              <a:rPr lang="en-US" sz="2800" dirty="0" err="1"/>
              <a:t>Facturas</a:t>
            </a:r>
            <a:r>
              <a:rPr lang="en-US" sz="2800" dirty="0"/>
              <a:t>, </a:t>
            </a:r>
            <a:r>
              <a:rPr lang="en-US" sz="2800" dirty="0" err="1"/>
              <a:t>serán</a:t>
            </a:r>
            <a:r>
              <a:rPr lang="en-US" sz="2800" dirty="0"/>
              <a:t> </a:t>
            </a:r>
            <a:r>
              <a:rPr lang="en-US" sz="2800" dirty="0" err="1"/>
              <a:t>emitidas</a:t>
            </a:r>
            <a:r>
              <a:rPr lang="en-US" sz="2800" dirty="0"/>
              <a:t> en </a:t>
            </a:r>
            <a:r>
              <a:rPr lang="en-US" sz="2800" dirty="0" err="1"/>
              <a:t>operaciones</a:t>
            </a:r>
            <a:r>
              <a:rPr lang="en-US" sz="2800" dirty="0"/>
              <a:t> </a:t>
            </a:r>
            <a:r>
              <a:rPr lang="en-US" sz="2800" dirty="0" err="1"/>
              <a:t>que</a:t>
            </a:r>
            <a:r>
              <a:rPr lang="en-US" sz="2800" dirty="0"/>
              <a:t> </a:t>
            </a:r>
            <a:r>
              <a:rPr lang="en-US" sz="2800" dirty="0" err="1"/>
              <a:t>realice</a:t>
            </a:r>
            <a:r>
              <a:rPr lang="en-US" sz="2800" dirty="0"/>
              <a:t> a </a:t>
            </a:r>
            <a:r>
              <a:rPr lang="en-US" sz="2800" dirty="0" err="1"/>
              <a:t>consumidores</a:t>
            </a:r>
            <a:r>
              <a:rPr lang="en-US" sz="2800" dirty="0"/>
              <a:t> finales, los </a:t>
            </a:r>
            <a:r>
              <a:rPr lang="en-US" sz="2800" dirty="0" err="1"/>
              <a:t>requisitos</a:t>
            </a:r>
            <a:r>
              <a:rPr lang="en-US" sz="2800" dirty="0"/>
              <a:t> </a:t>
            </a:r>
            <a:r>
              <a:rPr lang="en-US" sz="2800" dirty="0" err="1"/>
              <a:t>están</a:t>
            </a:r>
            <a:r>
              <a:rPr lang="en-US" sz="2800" dirty="0"/>
              <a:t> </a:t>
            </a:r>
            <a:r>
              <a:rPr lang="en-US" sz="2800" dirty="0" err="1"/>
              <a:t>contemplados</a:t>
            </a:r>
            <a:r>
              <a:rPr lang="en-US" sz="2800" dirty="0"/>
              <a:t> en el Art. 114, literal b) del </a:t>
            </a:r>
            <a:r>
              <a:rPr lang="en-US" sz="2800" dirty="0" err="1"/>
              <a:t>Código</a:t>
            </a:r>
            <a:r>
              <a:rPr lang="en-US" sz="2800" dirty="0"/>
              <a:t> </a:t>
            </a:r>
            <a:r>
              <a:rPr lang="en-US" sz="2800" dirty="0" err="1"/>
              <a:t>Tributario</a:t>
            </a:r>
            <a:r>
              <a:rPr lang="en-US" sz="2800" dirty="0"/>
              <a:t>.</a:t>
            </a:r>
          </a:p>
          <a:p>
            <a:pPr algn="just"/>
            <a:r>
              <a:rPr lang="en-US" sz="2800" dirty="0" smtClean="0"/>
              <a:t>1.3- </a:t>
            </a:r>
            <a:r>
              <a:rPr lang="en-US" sz="2800" dirty="0" err="1"/>
              <a:t>Factura</a:t>
            </a:r>
            <a:r>
              <a:rPr lang="en-US" sz="2800" dirty="0"/>
              <a:t> de </a:t>
            </a:r>
            <a:r>
              <a:rPr lang="en-US" sz="2800" dirty="0" err="1"/>
              <a:t>Venta</a:t>
            </a:r>
            <a:r>
              <a:rPr lang="en-US" sz="2800" dirty="0"/>
              <a:t> </a:t>
            </a:r>
            <a:r>
              <a:rPr lang="en-US" sz="2800" dirty="0" err="1"/>
              <a:t>Simplificada</a:t>
            </a:r>
            <a:r>
              <a:rPr lang="en-US" sz="2800" dirty="0"/>
              <a:t>, </a:t>
            </a:r>
            <a:r>
              <a:rPr lang="en-US" sz="2800" dirty="0" err="1"/>
              <a:t>deberán</a:t>
            </a:r>
            <a:r>
              <a:rPr lang="en-US" sz="2800" dirty="0"/>
              <a:t> </a:t>
            </a:r>
            <a:r>
              <a:rPr lang="en-US" sz="2800" dirty="0" err="1"/>
              <a:t>emitir</a:t>
            </a:r>
            <a:r>
              <a:rPr lang="en-US" sz="2800" dirty="0"/>
              <a:t> y </a:t>
            </a:r>
            <a:r>
              <a:rPr lang="en-US" sz="2800" dirty="0" err="1"/>
              <a:t>entregar</a:t>
            </a:r>
            <a:r>
              <a:rPr lang="en-US" sz="2800" dirty="0"/>
              <a:t> en </a:t>
            </a:r>
            <a:r>
              <a:rPr lang="en-US" sz="2800" dirty="0" err="1"/>
              <a:t>operaciones</a:t>
            </a:r>
            <a:r>
              <a:rPr lang="en-US" sz="2800" dirty="0"/>
              <a:t> </a:t>
            </a:r>
            <a:r>
              <a:rPr lang="en-US" sz="2800" dirty="0" err="1"/>
              <a:t>que</a:t>
            </a:r>
            <a:r>
              <a:rPr lang="en-US" sz="2800" dirty="0"/>
              <a:t> </a:t>
            </a:r>
            <a:r>
              <a:rPr lang="en-US" sz="2800" dirty="0" err="1"/>
              <a:t>realice</a:t>
            </a:r>
            <a:r>
              <a:rPr lang="en-US" sz="2800" dirty="0"/>
              <a:t> con </a:t>
            </a:r>
            <a:r>
              <a:rPr lang="en-US" sz="2800" dirty="0" err="1"/>
              <a:t>consumidores</a:t>
            </a:r>
            <a:r>
              <a:rPr lang="en-US" sz="2800" dirty="0"/>
              <a:t> finales, </a:t>
            </a:r>
            <a:r>
              <a:rPr lang="en-US" sz="2800" dirty="0" err="1"/>
              <a:t>únicamente</a:t>
            </a:r>
            <a:r>
              <a:rPr lang="en-US" sz="2800" dirty="0"/>
              <a:t> </a:t>
            </a:r>
            <a:r>
              <a:rPr lang="en-US" sz="2800" dirty="0" err="1"/>
              <a:t>respecto</a:t>
            </a:r>
            <a:r>
              <a:rPr lang="en-US" sz="2800" dirty="0"/>
              <a:t> de </a:t>
            </a:r>
            <a:r>
              <a:rPr lang="en-US" sz="2800" dirty="0" err="1"/>
              <a:t>las</a:t>
            </a:r>
            <a:r>
              <a:rPr lang="en-US" sz="2800" dirty="0"/>
              <a:t> </a:t>
            </a:r>
            <a:r>
              <a:rPr lang="en-US" sz="2800" dirty="0" err="1"/>
              <a:t>transferencias</a:t>
            </a:r>
            <a:r>
              <a:rPr lang="en-US" sz="2800" dirty="0"/>
              <a:t> de </a:t>
            </a:r>
            <a:r>
              <a:rPr lang="en-US" sz="2800" dirty="0" err="1"/>
              <a:t>bienes</a:t>
            </a:r>
            <a:r>
              <a:rPr lang="en-US" sz="2800" dirty="0"/>
              <a:t> </a:t>
            </a:r>
            <a:r>
              <a:rPr lang="en-US" sz="2800" dirty="0" err="1"/>
              <a:t>muebles</a:t>
            </a:r>
            <a:r>
              <a:rPr lang="en-US" sz="2800" dirty="0"/>
              <a:t> </a:t>
            </a:r>
            <a:r>
              <a:rPr lang="en-US" sz="2800" dirty="0" err="1"/>
              <a:t>corporales</a:t>
            </a:r>
            <a:r>
              <a:rPr lang="en-US" sz="2800" dirty="0"/>
              <a:t> o </a:t>
            </a:r>
            <a:r>
              <a:rPr lang="en-US" sz="2800" dirty="0" err="1"/>
              <a:t>prestación</a:t>
            </a:r>
            <a:r>
              <a:rPr lang="en-US" sz="2800" dirty="0"/>
              <a:t> de </a:t>
            </a:r>
            <a:r>
              <a:rPr lang="en-US" sz="2800" dirty="0" err="1"/>
              <a:t>servicios</a:t>
            </a:r>
            <a:r>
              <a:rPr lang="en-US" sz="2800" dirty="0"/>
              <a:t> </a:t>
            </a:r>
            <a:r>
              <a:rPr lang="en-US" sz="2800" dirty="0" err="1"/>
              <a:t>gravadas</a:t>
            </a:r>
            <a:r>
              <a:rPr lang="en-US" sz="2800" dirty="0"/>
              <a:t> o </a:t>
            </a:r>
            <a:r>
              <a:rPr lang="en-US" sz="2800" dirty="0" err="1"/>
              <a:t>exentas</a:t>
            </a:r>
            <a:r>
              <a:rPr lang="en-US" sz="2800" dirty="0"/>
              <a:t>, </a:t>
            </a:r>
            <a:r>
              <a:rPr lang="en-US" sz="2800" dirty="0" err="1"/>
              <a:t>cuyo</a:t>
            </a:r>
            <a:r>
              <a:rPr lang="en-US" sz="2800" dirty="0"/>
              <a:t> </a:t>
            </a:r>
            <a:r>
              <a:rPr lang="en-US" sz="2800" dirty="0" err="1"/>
              <a:t>monto</a:t>
            </a:r>
            <a:r>
              <a:rPr lang="en-US" sz="2800" dirty="0"/>
              <a:t> total de la </a:t>
            </a:r>
            <a:r>
              <a:rPr lang="en-US" sz="2800" dirty="0" err="1"/>
              <a:t>operación</a:t>
            </a:r>
            <a:r>
              <a:rPr lang="en-US" sz="2800" dirty="0"/>
              <a:t> sea </a:t>
            </a:r>
            <a:r>
              <a:rPr lang="en-US" sz="2800" dirty="0" err="1"/>
              <a:t>menor</a:t>
            </a:r>
            <a:r>
              <a:rPr lang="en-US" sz="2800" dirty="0"/>
              <a:t> de </a:t>
            </a:r>
            <a:r>
              <a:rPr lang="en-US" sz="2800" dirty="0" err="1"/>
              <a:t>doce</a:t>
            </a:r>
            <a:r>
              <a:rPr lang="en-US" sz="2800" dirty="0"/>
              <a:t> </a:t>
            </a:r>
            <a:r>
              <a:rPr lang="en-US" sz="2800" dirty="0" err="1"/>
              <a:t>dólares</a:t>
            </a:r>
            <a:r>
              <a:rPr lang="en-US" sz="2800" dirty="0"/>
              <a:t>, </a:t>
            </a:r>
            <a:r>
              <a:rPr lang="en-US" sz="2800" dirty="0" err="1"/>
              <a:t>siempre</a:t>
            </a:r>
            <a:r>
              <a:rPr lang="en-US" sz="2800" dirty="0"/>
              <a:t> y </a:t>
            </a:r>
            <a:r>
              <a:rPr lang="en-US" sz="2800" dirty="0" err="1"/>
              <a:t>cuando</a:t>
            </a:r>
            <a:r>
              <a:rPr lang="en-US" sz="2800" dirty="0"/>
              <a:t> el </a:t>
            </a:r>
            <a:r>
              <a:rPr lang="en-US" sz="2800" dirty="0" err="1"/>
              <a:t>contribuyente</a:t>
            </a:r>
            <a:r>
              <a:rPr lang="en-US" sz="2800" dirty="0"/>
              <a:t> </a:t>
            </a:r>
            <a:r>
              <a:rPr lang="en-US" sz="2800" dirty="0" err="1"/>
              <a:t>hubiere</a:t>
            </a:r>
            <a:r>
              <a:rPr lang="en-US" sz="2800" dirty="0"/>
              <a:t> </a:t>
            </a:r>
            <a:r>
              <a:rPr lang="en-US" sz="2800" dirty="0" err="1"/>
              <a:t>efectuado</a:t>
            </a:r>
            <a:r>
              <a:rPr lang="en-US" sz="2800" dirty="0"/>
              <a:t> </a:t>
            </a:r>
            <a:r>
              <a:rPr lang="en-US" sz="2800" dirty="0" err="1"/>
              <a:t>transferencias</a:t>
            </a:r>
            <a:r>
              <a:rPr lang="en-US" sz="2800" dirty="0"/>
              <a:t> de </a:t>
            </a:r>
            <a:r>
              <a:rPr lang="en-US" sz="2800" dirty="0" err="1"/>
              <a:t>bienes</a:t>
            </a:r>
            <a:r>
              <a:rPr lang="en-US" sz="2800" dirty="0"/>
              <a:t> o </a:t>
            </a:r>
            <a:r>
              <a:rPr lang="en-US" sz="2800" dirty="0" err="1"/>
              <a:t>prestado</a:t>
            </a:r>
            <a:r>
              <a:rPr lang="en-US" sz="2800" dirty="0"/>
              <a:t> </a:t>
            </a:r>
            <a:r>
              <a:rPr lang="en-US" sz="2800" dirty="0" err="1"/>
              <a:t>servicios</a:t>
            </a:r>
            <a:r>
              <a:rPr lang="en-US" sz="2800" dirty="0"/>
              <a:t> en el </a:t>
            </a:r>
            <a:r>
              <a:rPr lang="en-US" sz="2800" dirty="0" err="1"/>
              <a:t>año</a:t>
            </a:r>
            <a:r>
              <a:rPr lang="en-US" sz="2800" dirty="0"/>
              <a:t> anterior </a:t>
            </a:r>
            <a:r>
              <a:rPr lang="en-US" sz="2800" dirty="0" err="1"/>
              <a:t>por</a:t>
            </a:r>
            <a:r>
              <a:rPr lang="en-US" sz="2800" dirty="0"/>
              <a:t> un </a:t>
            </a:r>
            <a:r>
              <a:rPr lang="en-US" sz="2800" dirty="0" err="1"/>
              <a:t>monto</a:t>
            </a:r>
            <a:r>
              <a:rPr lang="en-US" sz="2800" dirty="0"/>
              <a:t> </a:t>
            </a:r>
            <a:r>
              <a:rPr lang="en-US" sz="2800" dirty="0" err="1"/>
              <a:t>igual</a:t>
            </a:r>
            <a:r>
              <a:rPr lang="en-US" sz="2800" dirty="0"/>
              <a:t> o inferior a </a:t>
            </a:r>
            <a:r>
              <a:rPr lang="en-US" sz="2800" dirty="0" err="1"/>
              <a:t>cincuenta</a:t>
            </a:r>
            <a:r>
              <a:rPr lang="en-US" sz="2800" dirty="0"/>
              <a:t> mil </a:t>
            </a:r>
            <a:r>
              <a:rPr lang="en-US" sz="2800" dirty="0" err="1"/>
              <a:t>dólares</a:t>
            </a:r>
            <a:r>
              <a:rPr lang="en-US" sz="2800" dirty="0"/>
              <a:t>.</a:t>
            </a:r>
            <a:endParaRPr lang="en-US" sz="2800" dirty="0" smtClean="0">
              <a:latin typeface="Trebuchet MS" charset="0"/>
              <a:ea typeface="Trebuchet MS" charset="0"/>
              <a:cs typeface="Trebuchet MS" charset="0"/>
            </a:endParaRPr>
          </a:p>
          <a:p>
            <a:pPr algn="r"/>
            <a:r>
              <a:rPr lang="en-US" sz="900" dirty="0">
                <a:ln w="0"/>
                <a:effectLst>
                  <a:outerShdw blurRad="38100" dist="19050" dir="2700000" algn="tl" rotWithShape="0">
                    <a:schemeClr val="dk1">
                      <a:alpha val="40000"/>
                    </a:schemeClr>
                  </a:outerShdw>
                </a:effectLst>
                <a:latin typeface="Trebuchet MS" charset="0"/>
                <a:ea typeface="Trebuchet MS" charset="0"/>
                <a:cs typeface="Trebuchet MS" charset="0"/>
              </a:rPr>
              <a:t>http://</a:t>
            </a:r>
            <a:r>
              <a:rPr lang="en-US" sz="900" dirty="0" err="1">
                <a:ln w="0"/>
                <a:effectLst>
                  <a:outerShdw blurRad="38100" dist="19050" dir="2700000" algn="tl" rotWithShape="0">
                    <a:schemeClr val="dk1">
                      <a:alpha val="40000"/>
                    </a:schemeClr>
                  </a:outerShdw>
                </a:effectLst>
                <a:latin typeface="Trebuchet MS" charset="0"/>
                <a:ea typeface="Trebuchet MS" charset="0"/>
                <a:cs typeface="Trebuchet MS" charset="0"/>
              </a:rPr>
              <a:t>www.educaconta.com</a:t>
            </a:r>
            <a:r>
              <a:rPr lang="en-US" sz="900" dirty="0">
                <a:ln w="0"/>
                <a:effectLst>
                  <a:outerShdw blurRad="38100" dist="19050" dir="2700000" algn="tl" rotWithShape="0">
                    <a:schemeClr val="dk1">
                      <a:alpha val="40000"/>
                    </a:schemeClr>
                  </a:outerShdw>
                </a:effectLst>
                <a:latin typeface="Trebuchet MS" charset="0"/>
                <a:ea typeface="Trebuchet MS" charset="0"/>
                <a:cs typeface="Trebuchet MS" charset="0"/>
              </a:rPr>
              <a:t>/2011/08/los-</a:t>
            </a:r>
            <a:r>
              <a:rPr lang="en-US" sz="900" dirty="0" err="1">
                <a:ln w="0"/>
                <a:effectLst>
                  <a:outerShdw blurRad="38100" dist="19050" dir="2700000" algn="tl" rotWithShape="0">
                    <a:schemeClr val="dk1">
                      <a:alpha val="40000"/>
                    </a:schemeClr>
                  </a:outerShdw>
                </a:effectLst>
                <a:latin typeface="Trebuchet MS" charset="0"/>
                <a:ea typeface="Trebuchet MS" charset="0"/>
                <a:cs typeface="Trebuchet MS" charset="0"/>
              </a:rPr>
              <a:t>libros</a:t>
            </a:r>
            <a:r>
              <a:rPr lang="en-US" sz="900" dirty="0">
                <a:ln w="0"/>
                <a:effectLst>
                  <a:outerShdw blurRad="38100" dist="19050" dir="2700000" algn="tl" rotWithShape="0">
                    <a:schemeClr val="dk1">
                      <a:alpha val="40000"/>
                    </a:schemeClr>
                  </a:outerShdw>
                </a:effectLst>
                <a:latin typeface="Trebuchet MS" charset="0"/>
                <a:ea typeface="Trebuchet MS" charset="0"/>
                <a:cs typeface="Trebuchet MS" charset="0"/>
              </a:rPr>
              <a:t>-de-</a:t>
            </a:r>
            <a:r>
              <a:rPr lang="en-US" sz="900" dirty="0" err="1">
                <a:ln w="0"/>
                <a:effectLst>
                  <a:outerShdw blurRad="38100" dist="19050" dir="2700000" algn="tl" rotWithShape="0">
                    <a:schemeClr val="dk1">
                      <a:alpha val="40000"/>
                    </a:schemeClr>
                  </a:outerShdw>
                </a:effectLst>
                <a:latin typeface="Trebuchet MS" charset="0"/>
                <a:ea typeface="Trebuchet MS" charset="0"/>
                <a:cs typeface="Trebuchet MS" charset="0"/>
              </a:rPr>
              <a:t>iva.html</a:t>
            </a:r>
            <a:endParaRPr lang="es-ES_tradnl" sz="900" dirty="0">
              <a:ln w="0"/>
              <a:effectLst>
                <a:outerShdw blurRad="38100" dist="19050" dir="2700000" algn="tl" rotWithShape="0">
                  <a:schemeClr val="dk1">
                    <a:alpha val="40000"/>
                  </a:schemeClr>
                </a:outerShdw>
              </a:effectLst>
              <a:latin typeface="Trebuchet MS" charset="0"/>
              <a:ea typeface="Trebuchet MS" charset="0"/>
              <a:cs typeface="Trebuchet MS" charset="0"/>
            </a:endParaRPr>
          </a:p>
        </p:txBody>
      </p:sp>
    </p:spTree>
    <p:extLst>
      <p:ext uri="{BB962C8B-B14F-4D97-AF65-F5344CB8AC3E}">
        <p14:creationId xmlns:p14="http://schemas.microsoft.com/office/powerpoint/2010/main" val="16954966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018649" y="6457890"/>
            <a:ext cx="2173351" cy="400110"/>
          </a:xfrm>
          <a:prstGeom prst="rect">
            <a:avLst/>
          </a:prstGeom>
          <a:noFill/>
        </p:spPr>
        <p:txBody>
          <a:bodyPr wrap="none" lIns="91440" tIns="45720" rIns="91440" bIns="45720">
            <a:spAutoFit/>
          </a:bodyPr>
          <a:lstStyle/>
          <a:p>
            <a:pPr algn="ctr"/>
            <a:r>
              <a:rPr lang="en-US" sz="20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ADSOFWARE V4.0</a:t>
            </a:r>
            <a:endParaRPr lang="en-US" sz="20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7" name="Rectangle 6"/>
          <p:cNvSpPr/>
          <p:nvPr/>
        </p:nvSpPr>
        <p:spPr>
          <a:xfrm>
            <a:off x="10063180" y="6319390"/>
            <a:ext cx="1042144" cy="276999"/>
          </a:xfrm>
          <a:prstGeom prst="rect">
            <a:avLst/>
          </a:prstGeom>
          <a:noFill/>
        </p:spPr>
        <p:txBody>
          <a:bodyPr wrap="none" lIns="91440" tIns="45720" rIns="91440" bIns="45720">
            <a:spAutoFit/>
          </a:bodyPr>
          <a:lstStyle/>
          <a:p>
            <a:pPr algn="ctr"/>
            <a:r>
              <a:rPr lang="es-ES" sz="12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A-Z Software</a:t>
            </a:r>
            <a:endParaRPr lang="en-US" sz="12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9" name="Rectangle 8"/>
          <p:cNvSpPr/>
          <p:nvPr/>
        </p:nvSpPr>
        <p:spPr>
          <a:xfrm>
            <a:off x="914401" y="1397524"/>
            <a:ext cx="10190924" cy="4108817"/>
          </a:xfrm>
          <a:prstGeom prst="rect">
            <a:avLst/>
          </a:prstGeom>
          <a:noFill/>
        </p:spPr>
        <p:txBody>
          <a:bodyPr wrap="square" lIns="91440" tIns="45720" rIns="91440" bIns="45720">
            <a:spAutoFit/>
          </a:bodyPr>
          <a:lstStyle/>
          <a:p>
            <a:pPr algn="just"/>
            <a:r>
              <a:rPr lang="en-US" sz="2800" dirty="0"/>
              <a:t>2. Los </a:t>
            </a:r>
            <a:r>
              <a:rPr lang="en-US" sz="2800" dirty="0" err="1"/>
              <a:t>contribuyentes</a:t>
            </a:r>
            <a:r>
              <a:rPr lang="en-US" sz="2800" dirty="0"/>
              <a:t> del </a:t>
            </a:r>
            <a:r>
              <a:rPr lang="en-US" sz="2800" dirty="0" err="1"/>
              <a:t>Impuesto</a:t>
            </a:r>
            <a:r>
              <a:rPr lang="en-US" sz="2800" dirty="0"/>
              <a:t> </a:t>
            </a:r>
            <a:r>
              <a:rPr lang="en-US" sz="2800" dirty="0" err="1"/>
              <a:t>están</a:t>
            </a:r>
            <a:r>
              <a:rPr lang="en-US" sz="2800" dirty="0"/>
              <a:t> </a:t>
            </a:r>
            <a:r>
              <a:rPr lang="en-US" sz="2800" dirty="0" err="1"/>
              <a:t>obligados</a:t>
            </a:r>
            <a:r>
              <a:rPr lang="en-US" sz="2800" dirty="0"/>
              <a:t> a </a:t>
            </a:r>
            <a:r>
              <a:rPr lang="en-US" sz="2800" dirty="0" err="1"/>
              <a:t>emitir</a:t>
            </a:r>
            <a:r>
              <a:rPr lang="en-US" sz="2800" dirty="0"/>
              <a:t> y </a:t>
            </a:r>
            <a:r>
              <a:rPr lang="en-US" sz="2800" dirty="0" err="1"/>
              <a:t>otorgar</a:t>
            </a:r>
            <a:r>
              <a:rPr lang="en-US" sz="2800" dirty="0"/>
              <a:t> los </a:t>
            </a:r>
            <a:r>
              <a:rPr lang="en-US" sz="2800" dirty="0" err="1"/>
              <a:t>documentos</a:t>
            </a:r>
            <a:r>
              <a:rPr lang="en-US" sz="2800" dirty="0"/>
              <a:t> </a:t>
            </a:r>
            <a:r>
              <a:rPr lang="en-US" sz="2800" dirty="0" err="1"/>
              <a:t>que</a:t>
            </a:r>
            <a:r>
              <a:rPr lang="en-US" sz="2800" dirty="0"/>
              <a:t> </a:t>
            </a:r>
            <a:r>
              <a:rPr lang="en-US" sz="2800" dirty="0" err="1"/>
              <a:t>correspondan</a:t>
            </a:r>
            <a:r>
              <a:rPr lang="en-US" sz="2800" dirty="0"/>
              <a:t> </a:t>
            </a:r>
            <a:r>
              <a:rPr lang="en-US" sz="2800" dirty="0" err="1"/>
              <a:t>según</a:t>
            </a:r>
            <a:r>
              <a:rPr lang="en-US" sz="2800" dirty="0"/>
              <a:t> el </a:t>
            </a:r>
            <a:r>
              <a:rPr lang="en-US" sz="2800" dirty="0" err="1"/>
              <a:t>caso</a:t>
            </a:r>
            <a:r>
              <a:rPr lang="en-US" sz="2800" dirty="0"/>
              <a:t> (Art. 107 del </a:t>
            </a:r>
            <a:r>
              <a:rPr lang="en-US" sz="2800" dirty="0" err="1"/>
              <a:t>Código</a:t>
            </a:r>
            <a:r>
              <a:rPr lang="en-US" sz="2800" dirty="0"/>
              <a:t> </a:t>
            </a:r>
            <a:r>
              <a:rPr lang="en-US" sz="2800" dirty="0" err="1"/>
              <a:t>Tributario</a:t>
            </a:r>
            <a:r>
              <a:rPr lang="en-US" sz="2800" dirty="0"/>
              <a:t>) y </a:t>
            </a:r>
            <a:r>
              <a:rPr lang="en-US" sz="2800" dirty="0" err="1"/>
              <a:t>deberán</a:t>
            </a:r>
            <a:r>
              <a:rPr lang="en-US" sz="2800" dirty="0"/>
              <a:t> </a:t>
            </a:r>
            <a:r>
              <a:rPr lang="en-US" sz="2800" dirty="0" err="1"/>
              <a:t>emitirlo</a:t>
            </a:r>
            <a:r>
              <a:rPr lang="en-US" sz="2800" dirty="0"/>
              <a:t> en el </a:t>
            </a:r>
            <a:r>
              <a:rPr lang="en-US" sz="2800" dirty="0" err="1"/>
              <a:t>momento</a:t>
            </a:r>
            <a:r>
              <a:rPr lang="en-US" sz="2800" dirty="0"/>
              <a:t> </a:t>
            </a:r>
            <a:r>
              <a:rPr lang="en-US" sz="2800" dirty="0" err="1"/>
              <a:t>que</a:t>
            </a:r>
            <a:r>
              <a:rPr lang="en-US" sz="2800" dirty="0"/>
              <a:t> se </a:t>
            </a:r>
            <a:r>
              <a:rPr lang="en-US" sz="2800" dirty="0" err="1"/>
              <a:t>causa</a:t>
            </a:r>
            <a:r>
              <a:rPr lang="en-US" sz="2800" dirty="0"/>
              <a:t> el </a:t>
            </a:r>
            <a:r>
              <a:rPr lang="en-US" sz="2800" dirty="0" err="1"/>
              <a:t>impuesto</a:t>
            </a:r>
            <a:r>
              <a:rPr lang="en-US" sz="2800" dirty="0"/>
              <a:t> de </a:t>
            </a:r>
            <a:r>
              <a:rPr lang="en-US" sz="2800" dirty="0" err="1"/>
              <a:t>conformidad</a:t>
            </a:r>
            <a:r>
              <a:rPr lang="en-US" sz="2800" dirty="0"/>
              <a:t> a los </a:t>
            </a:r>
            <a:r>
              <a:rPr lang="en-US" sz="2800" dirty="0" err="1"/>
              <a:t>Artículos</a:t>
            </a:r>
            <a:r>
              <a:rPr lang="en-US" sz="2800" dirty="0"/>
              <a:t> 8, 12 y 18 de la Ley de IVA (Art.107 del </a:t>
            </a:r>
            <a:r>
              <a:rPr lang="en-US" sz="2800" dirty="0" err="1"/>
              <a:t>Código</a:t>
            </a:r>
            <a:r>
              <a:rPr lang="en-US" sz="2800" dirty="0"/>
              <a:t> </a:t>
            </a:r>
            <a:r>
              <a:rPr lang="en-US" sz="2800" dirty="0" err="1"/>
              <a:t>Tributario</a:t>
            </a:r>
            <a:r>
              <a:rPr lang="en-US" sz="2800" dirty="0"/>
              <a:t>).</a:t>
            </a:r>
          </a:p>
          <a:p>
            <a:pPr algn="just"/>
            <a:endParaRPr lang="en-US" sz="2800" dirty="0"/>
          </a:p>
          <a:p>
            <a:pPr algn="just"/>
            <a:r>
              <a:rPr lang="en-US" sz="2800" dirty="0"/>
              <a:t>3. Registrar a </a:t>
            </a:r>
            <a:r>
              <a:rPr lang="en-US" sz="2800" dirty="0" err="1"/>
              <a:t>diario</a:t>
            </a:r>
            <a:r>
              <a:rPr lang="en-US" sz="2800" dirty="0"/>
              <a:t> </a:t>
            </a:r>
            <a:r>
              <a:rPr lang="en-US" sz="2800" dirty="0" err="1"/>
              <a:t>sus</a:t>
            </a:r>
            <a:r>
              <a:rPr lang="en-US" sz="2800" dirty="0"/>
              <a:t> </a:t>
            </a:r>
            <a:r>
              <a:rPr lang="en-US" sz="2800" dirty="0" err="1"/>
              <a:t>operaciones</a:t>
            </a:r>
            <a:r>
              <a:rPr lang="en-US" sz="2800" dirty="0"/>
              <a:t> en los </a:t>
            </a:r>
            <a:r>
              <a:rPr lang="en-US" sz="2800" dirty="0" err="1"/>
              <a:t>libros</a:t>
            </a:r>
            <a:r>
              <a:rPr lang="en-US" sz="2800" dirty="0"/>
              <a:t> </a:t>
            </a:r>
            <a:r>
              <a:rPr lang="en-US" sz="2800" dirty="0" err="1"/>
              <a:t>correspondientes</a:t>
            </a:r>
            <a:r>
              <a:rPr lang="en-US" sz="2800" dirty="0"/>
              <a:t> (Art. 141, </a:t>
            </a:r>
            <a:r>
              <a:rPr lang="en-US" sz="2800" dirty="0" err="1"/>
              <a:t>Código</a:t>
            </a:r>
            <a:r>
              <a:rPr lang="en-US" sz="2800" dirty="0"/>
              <a:t> </a:t>
            </a:r>
            <a:r>
              <a:rPr lang="en-US" sz="2800" dirty="0" err="1"/>
              <a:t>Tributario</a:t>
            </a:r>
            <a:r>
              <a:rPr lang="en-US" sz="2800" dirty="0" smtClean="0"/>
              <a:t>)</a:t>
            </a:r>
          </a:p>
          <a:p>
            <a:pPr algn="r"/>
            <a:endParaRPr lang="en-US" sz="2800" dirty="0">
              <a:ln w="0"/>
              <a:effectLst>
                <a:outerShdw blurRad="38100" dist="19050" dir="2700000" algn="tl" rotWithShape="0">
                  <a:schemeClr val="dk1">
                    <a:alpha val="40000"/>
                  </a:schemeClr>
                </a:outerShdw>
              </a:effectLst>
              <a:latin typeface="Trebuchet MS" charset="0"/>
              <a:ea typeface="Trebuchet MS" charset="0"/>
              <a:cs typeface="Trebuchet MS" charset="0"/>
            </a:endParaRPr>
          </a:p>
          <a:p>
            <a:pPr algn="r"/>
            <a:r>
              <a:rPr lang="en-US" sz="9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http</a:t>
            </a:r>
            <a:r>
              <a:rPr lang="en-US" sz="900" dirty="0">
                <a:ln w="0"/>
                <a:effectLst>
                  <a:outerShdw blurRad="38100" dist="19050" dir="2700000" algn="tl" rotWithShape="0">
                    <a:schemeClr val="dk1">
                      <a:alpha val="40000"/>
                    </a:schemeClr>
                  </a:outerShdw>
                </a:effectLst>
                <a:latin typeface="Trebuchet MS" charset="0"/>
                <a:ea typeface="Trebuchet MS" charset="0"/>
                <a:cs typeface="Trebuchet MS" charset="0"/>
              </a:rPr>
              <a:t>://</a:t>
            </a:r>
            <a:r>
              <a:rPr lang="en-US" sz="900" dirty="0" err="1">
                <a:ln w="0"/>
                <a:effectLst>
                  <a:outerShdw blurRad="38100" dist="19050" dir="2700000" algn="tl" rotWithShape="0">
                    <a:schemeClr val="dk1">
                      <a:alpha val="40000"/>
                    </a:schemeClr>
                  </a:outerShdw>
                </a:effectLst>
                <a:latin typeface="Trebuchet MS" charset="0"/>
                <a:ea typeface="Trebuchet MS" charset="0"/>
                <a:cs typeface="Trebuchet MS" charset="0"/>
              </a:rPr>
              <a:t>www.educaconta.com</a:t>
            </a:r>
            <a:r>
              <a:rPr lang="en-US" sz="900" dirty="0">
                <a:ln w="0"/>
                <a:effectLst>
                  <a:outerShdw blurRad="38100" dist="19050" dir="2700000" algn="tl" rotWithShape="0">
                    <a:schemeClr val="dk1">
                      <a:alpha val="40000"/>
                    </a:schemeClr>
                  </a:outerShdw>
                </a:effectLst>
                <a:latin typeface="Trebuchet MS" charset="0"/>
                <a:ea typeface="Trebuchet MS" charset="0"/>
                <a:cs typeface="Trebuchet MS" charset="0"/>
              </a:rPr>
              <a:t>/2011/08/los-</a:t>
            </a:r>
            <a:r>
              <a:rPr lang="en-US" sz="900" dirty="0" err="1">
                <a:ln w="0"/>
                <a:effectLst>
                  <a:outerShdw blurRad="38100" dist="19050" dir="2700000" algn="tl" rotWithShape="0">
                    <a:schemeClr val="dk1">
                      <a:alpha val="40000"/>
                    </a:schemeClr>
                  </a:outerShdw>
                </a:effectLst>
                <a:latin typeface="Trebuchet MS" charset="0"/>
                <a:ea typeface="Trebuchet MS" charset="0"/>
                <a:cs typeface="Trebuchet MS" charset="0"/>
              </a:rPr>
              <a:t>libros</a:t>
            </a:r>
            <a:r>
              <a:rPr lang="en-US" sz="900" dirty="0">
                <a:ln w="0"/>
                <a:effectLst>
                  <a:outerShdw blurRad="38100" dist="19050" dir="2700000" algn="tl" rotWithShape="0">
                    <a:schemeClr val="dk1">
                      <a:alpha val="40000"/>
                    </a:schemeClr>
                  </a:outerShdw>
                </a:effectLst>
                <a:latin typeface="Trebuchet MS" charset="0"/>
                <a:ea typeface="Trebuchet MS" charset="0"/>
                <a:cs typeface="Trebuchet MS" charset="0"/>
              </a:rPr>
              <a:t>-de-</a:t>
            </a:r>
            <a:r>
              <a:rPr lang="en-US" sz="900" dirty="0" err="1">
                <a:ln w="0"/>
                <a:effectLst>
                  <a:outerShdw blurRad="38100" dist="19050" dir="2700000" algn="tl" rotWithShape="0">
                    <a:schemeClr val="dk1">
                      <a:alpha val="40000"/>
                    </a:schemeClr>
                  </a:outerShdw>
                </a:effectLst>
                <a:latin typeface="Trebuchet MS" charset="0"/>
                <a:ea typeface="Trebuchet MS" charset="0"/>
                <a:cs typeface="Trebuchet MS" charset="0"/>
              </a:rPr>
              <a:t>iva.html</a:t>
            </a:r>
            <a:endParaRPr lang="es-ES_tradnl" sz="900" dirty="0">
              <a:ln w="0"/>
              <a:effectLst>
                <a:outerShdw blurRad="38100" dist="19050" dir="2700000" algn="tl" rotWithShape="0">
                  <a:schemeClr val="dk1">
                    <a:alpha val="40000"/>
                  </a:schemeClr>
                </a:outerShdw>
              </a:effectLst>
              <a:latin typeface="Trebuchet MS" charset="0"/>
              <a:ea typeface="Trebuchet MS" charset="0"/>
              <a:cs typeface="Trebuchet MS" charset="0"/>
            </a:endParaRPr>
          </a:p>
        </p:txBody>
      </p:sp>
    </p:spTree>
    <p:extLst>
      <p:ext uri="{BB962C8B-B14F-4D97-AF65-F5344CB8AC3E}">
        <p14:creationId xmlns:p14="http://schemas.microsoft.com/office/powerpoint/2010/main" val="4166952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018649" y="6457890"/>
            <a:ext cx="2173351" cy="400110"/>
          </a:xfrm>
          <a:prstGeom prst="rect">
            <a:avLst/>
          </a:prstGeom>
          <a:noFill/>
        </p:spPr>
        <p:txBody>
          <a:bodyPr wrap="none" lIns="91440" tIns="45720" rIns="91440" bIns="45720">
            <a:spAutoFit/>
          </a:bodyPr>
          <a:lstStyle/>
          <a:p>
            <a:pPr algn="ctr"/>
            <a:r>
              <a:rPr lang="en-US" sz="20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ADSOFWARE V4.0</a:t>
            </a:r>
            <a:endParaRPr lang="en-US" sz="20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7" name="Rectangle 6"/>
          <p:cNvSpPr/>
          <p:nvPr/>
        </p:nvSpPr>
        <p:spPr>
          <a:xfrm>
            <a:off x="10063180" y="6319390"/>
            <a:ext cx="1042144" cy="276999"/>
          </a:xfrm>
          <a:prstGeom prst="rect">
            <a:avLst/>
          </a:prstGeom>
          <a:noFill/>
        </p:spPr>
        <p:txBody>
          <a:bodyPr wrap="none" lIns="91440" tIns="45720" rIns="91440" bIns="45720">
            <a:spAutoFit/>
          </a:bodyPr>
          <a:lstStyle/>
          <a:p>
            <a:pPr algn="ctr"/>
            <a:r>
              <a:rPr lang="es-ES" sz="12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A-Z Software</a:t>
            </a:r>
            <a:endParaRPr lang="en-US" sz="12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9" name="Rectangle 8"/>
          <p:cNvSpPr/>
          <p:nvPr/>
        </p:nvSpPr>
        <p:spPr>
          <a:xfrm>
            <a:off x="914401" y="1397524"/>
            <a:ext cx="10190924" cy="3262432"/>
          </a:xfrm>
          <a:prstGeom prst="rect">
            <a:avLst/>
          </a:prstGeom>
          <a:noFill/>
        </p:spPr>
        <p:txBody>
          <a:bodyPr wrap="square" lIns="91440" tIns="45720" rIns="91440" bIns="45720">
            <a:spAutoFit/>
          </a:bodyPr>
          <a:lstStyle/>
          <a:p>
            <a:pPr algn="just"/>
            <a:r>
              <a:rPr lang="en-US" sz="2800" dirty="0" err="1"/>
              <a:t>Artículo</a:t>
            </a:r>
            <a:r>
              <a:rPr lang="en-US" sz="2800" dirty="0"/>
              <a:t> 141.- Los </a:t>
            </a:r>
            <a:r>
              <a:rPr lang="en-US" sz="2800" dirty="0" err="1"/>
              <a:t>contribuyentes</a:t>
            </a:r>
            <a:r>
              <a:rPr lang="en-US" sz="2800" dirty="0"/>
              <a:t> </a:t>
            </a:r>
            <a:r>
              <a:rPr lang="en-US" sz="2800" dirty="0" err="1"/>
              <a:t>inscritos</a:t>
            </a:r>
            <a:r>
              <a:rPr lang="en-US" sz="2800" dirty="0"/>
              <a:t> del </a:t>
            </a:r>
            <a:r>
              <a:rPr lang="en-US" sz="2800" dirty="0" err="1"/>
              <a:t>Impuesto</a:t>
            </a:r>
            <a:r>
              <a:rPr lang="en-US" sz="2800" dirty="0"/>
              <a:t> a la </a:t>
            </a:r>
            <a:r>
              <a:rPr lang="en-US" sz="2800" dirty="0" err="1"/>
              <a:t>Transferencia</a:t>
            </a:r>
            <a:r>
              <a:rPr lang="en-US" sz="2800" dirty="0"/>
              <a:t> de </a:t>
            </a:r>
            <a:r>
              <a:rPr lang="en-US" sz="2800" dirty="0" err="1"/>
              <a:t>Bienes</a:t>
            </a:r>
            <a:r>
              <a:rPr lang="en-US" sz="2800" dirty="0"/>
              <a:t> </a:t>
            </a:r>
            <a:r>
              <a:rPr lang="en-US" sz="2800" dirty="0" err="1"/>
              <a:t>Muebles</a:t>
            </a:r>
            <a:r>
              <a:rPr lang="en-US" sz="2800" dirty="0"/>
              <a:t> y a la </a:t>
            </a:r>
            <a:r>
              <a:rPr lang="en-US" sz="2800" dirty="0" err="1"/>
              <a:t>Prestación</a:t>
            </a:r>
            <a:r>
              <a:rPr lang="en-US" sz="2800" dirty="0"/>
              <a:t> de </a:t>
            </a:r>
            <a:r>
              <a:rPr lang="en-US" sz="2800" dirty="0" err="1"/>
              <a:t>Servicios</a:t>
            </a:r>
            <a:r>
              <a:rPr lang="en-US" sz="2800" dirty="0"/>
              <a:t>, </a:t>
            </a:r>
            <a:r>
              <a:rPr lang="en-US" sz="2800" dirty="0" err="1"/>
              <a:t>deberán</a:t>
            </a:r>
            <a:r>
              <a:rPr lang="en-US" sz="2800" dirty="0"/>
              <a:t> </a:t>
            </a:r>
            <a:r>
              <a:rPr lang="en-US" sz="2800" dirty="0" err="1"/>
              <a:t>llevar</a:t>
            </a:r>
            <a:r>
              <a:rPr lang="en-US" sz="2800" dirty="0"/>
              <a:t> los </a:t>
            </a:r>
            <a:r>
              <a:rPr lang="en-US" sz="2800" dirty="0" err="1"/>
              <a:t>libros</a:t>
            </a:r>
            <a:r>
              <a:rPr lang="en-US" sz="2800" dirty="0"/>
              <a:t> o </a:t>
            </a:r>
            <a:r>
              <a:rPr lang="en-US" sz="2800" dirty="0" err="1"/>
              <a:t>registros</a:t>
            </a:r>
            <a:r>
              <a:rPr lang="en-US" sz="2800" dirty="0"/>
              <a:t> de </a:t>
            </a:r>
            <a:r>
              <a:rPr lang="en-US" sz="2800" dirty="0" err="1"/>
              <a:t>Compras</a:t>
            </a:r>
            <a:r>
              <a:rPr lang="en-US" sz="2800" dirty="0"/>
              <a:t> y de </a:t>
            </a:r>
            <a:r>
              <a:rPr lang="en-US" sz="2800" dirty="0" err="1"/>
              <a:t>Ventas</a:t>
            </a:r>
            <a:r>
              <a:rPr lang="en-US" sz="2800" dirty="0"/>
              <a:t> </a:t>
            </a:r>
            <a:r>
              <a:rPr lang="en-US" sz="2800" dirty="0" err="1"/>
              <a:t>relativos</a:t>
            </a:r>
            <a:r>
              <a:rPr lang="en-US" sz="2800" dirty="0"/>
              <a:t> al control del </a:t>
            </a:r>
            <a:r>
              <a:rPr lang="en-US" sz="2800" dirty="0" err="1"/>
              <a:t>referido</a:t>
            </a:r>
            <a:r>
              <a:rPr lang="en-US" sz="2800" dirty="0"/>
              <a:t> </a:t>
            </a:r>
            <a:r>
              <a:rPr lang="en-US" sz="2800" dirty="0" err="1"/>
              <a:t>impuesto</a:t>
            </a:r>
            <a:r>
              <a:rPr lang="en-US" sz="2800" dirty="0"/>
              <a:t>, </a:t>
            </a:r>
            <a:r>
              <a:rPr lang="en-US" sz="2800" dirty="0" err="1"/>
              <a:t>así</a:t>
            </a:r>
            <a:r>
              <a:rPr lang="en-US" sz="2800" dirty="0"/>
              <a:t> </a:t>
            </a:r>
            <a:r>
              <a:rPr lang="en-US" sz="2800" dirty="0" err="1"/>
              <a:t>como</a:t>
            </a:r>
            <a:r>
              <a:rPr lang="en-US" sz="2800" dirty="0"/>
              <a:t> </a:t>
            </a:r>
            <a:r>
              <a:rPr lang="en-US" sz="2800" dirty="0" err="1"/>
              <a:t>registros</a:t>
            </a:r>
            <a:r>
              <a:rPr lang="en-US" sz="2800" dirty="0"/>
              <a:t> y </a:t>
            </a:r>
            <a:r>
              <a:rPr lang="en-US" sz="2800" dirty="0" err="1"/>
              <a:t>archivos</a:t>
            </a:r>
            <a:r>
              <a:rPr lang="en-US" sz="2800" dirty="0"/>
              <a:t> </a:t>
            </a:r>
            <a:r>
              <a:rPr lang="en-US" sz="2800" dirty="0" err="1"/>
              <a:t>especiales</a:t>
            </a:r>
            <a:r>
              <a:rPr lang="en-US" sz="2800" dirty="0"/>
              <a:t> y </a:t>
            </a:r>
            <a:r>
              <a:rPr lang="en-US" sz="2800" dirty="0" err="1"/>
              <a:t>adicionales</a:t>
            </a:r>
            <a:r>
              <a:rPr lang="en-US" sz="2800" dirty="0"/>
              <a:t> </a:t>
            </a:r>
            <a:r>
              <a:rPr lang="en-US" sz="2800" dirty="0" err="1"/>
              <a:t>que</a:t>
            </a:r>
            <a:r>
              <a:rPr lang="en-US" sz="2800" dirty="0"/>
              <a:t> </a:t>
            </a:r>
            <a:r>
              <a:rPr lang="en-US" sz="2800" dirty="0" err="1"/>
              <a:t>sean</a:t>
            </a:r>
            <a:r>
              <a:rPr lang="en-US" sz="2800" dirty="0"/>
              <a:t> </a:t>
            </a:r>
            <a:r>
              <a:rPr lang="en-US" sz="2800" dirty="0" err="1"/>
              <a:t>necesarios</a:t>
            </a:r>
            <a:r>
              <a:rPr lang="en-US" sz="2800" dirty="0"/>
              <a:t> y </a:t>
            </a:r>
            <a:r>
              <a:rPr lang="en-US" sz="2800" dirty="0" err="1"/>
              <a:t>abrir</a:t>
            </a:r>
            <a:r>
              <a:rPr lang="en-US" sz="2800" dirty="0"/>
              <a:t> </a:t>
            </a:r>
            <a:r>
              <a:rPr lang="en-US" sz="2800" dirty="0" err="1"/>
              <a:t>las</a:t>
            </a:r>
            <a:r>
              <a:rPr lang="en-US" sz="2800" dirty="0"/>
              <a:t> </a:t>
            </a:r>
            <a:r>
              <a:rPr lang="en-US" sz="2800" dirty="0" err="1"/>
              <a:t>cuentas</a:t>
            </a:r>
            <a:r>
              <a:rPr lang="en-US" sz="2800" dirty="0"/>
              <a:t> </a:t>
            </a:r>
            <a:r>
              <a:rPr lang="en-US" sz="2800" dirty="0" err="1"/>
              <a:t>especiales</a:t>
            </a:r>
            <a:r>
              <a:rPr lang="en-US" sz="2800" dirty="0"/>
              <a:t> </a:t>
            </a:r>
            <a:r>
              <a:rPr lang="en-US" sz="2800" dirty="0" err="1"/>
              <a:t>requeridas</a:t>
            </a:r>
            <a:r>
              <a:rPr lang="en-US" sz="2800" dirty="0"/>
              <a:t> para el control del </a:t>
            </a:r>
            <a:r>
              <a:rPr lang="en-US" sz="2800" dirty="0" err="1"/>
              <a:t>cumplimiento</a:t>
            </a:r>
            <a:r>
              <a:rPr lang="en-US" sz="2800" dirty="0"/>
              <a:t> de </a:t>
            </a:r>
            <a:r>
              <a:rPr lang="en-US" sz="2800" dirty="0" err="1"/>
              <a:t>dicho</a:t>
            </a:r>
            <a:r>
              <a:rPr lang="en-US" sz="2800" dirty="0"/>
              <a:t> </a:t>
            </a:r>
            <a:r>
              <a:rPr lang="en-US" sz="2800" dirty="0" err="1"/>
              <a:t>impuesto</a:t>
            </a:r>
            <a:r>
              <a:rPr lang="en-US" sz="2800" dirty="0" smtClean="0"/>
              <a:t>.</a:t>
            </a:r>
          </a:p>
          <a:p>
            <a:pPr algn="r"/>
            <a:r>
              <a:rPr lang="en-US" sz="1000" dirty="0"/>
              <a:t>http://</a:t>
            </a:r>
            <a:r>
              <a:rPr lang="en-US" sz="1000" dirty="0" err="1"/>
              <a:t>www.sanisidro.gob.sv</a:t>
            </a:r>
            <a:r>
              <a:rPr lang="en-US" sz="1000" dirty="0"/>
              <a:t>/images/</a:t>
            </a:r>
            <a:r>
              <a:rPr lang="en-US" sz="1000" dirty="0" err="1"/>
              <a:t>transparencia</a:t>
            </a:r>
            <a:r>
              <a:rPr lang="en-US" sz="1000" dirty="0"/>
              <a:t>/11marco-normativo/</a:t>
            </a:r>
            <a:r>
              <a:rPr lang="en-US" sz="1000" dirty="0" err="1"/>
              <a:t>normativa</a:t>
            </a:r>
            <a:r>
              <a:rPr lang="en-US" sz="1000" dirty="0"/>
              <a:t>-municipal/</a:t>
            </a:r>
            <a:r>
              <a:rPr lang="en-US" sz="1000" dirty="0" err="1"/>
              <a:t>leyes</a:t>
            </a:r>
            <a:r>
              <a:rPr lang="en-US" sz="1000" dirty="0"/>
              <a:t>/</a:t>
            </a:r>
            <a:r>
              <a:rPr lang="en-US" sz="1000" dirty="0" err="1"/>
              <a:t>codigo-tributario.pdf</a:t>
            </a:r>
            <a:endParaRPr lang="es-ES_tradnl" sz="1000" dirty="0">
              <a:ln w="0"/>
              <a:effectLst>
                <a:outerShdw blurRad="38100" dist="19050" dir="2700000" algn="tl" rotWithShape="0">
                  <a:schemeClr val="dk1">
                    <a:alpha val="40000"/>
                  </a:schemeClr>
                </a:outerShdw>
              </a:effectLst>
              <a:latin typeface="Trebuchet MS" charset="0"/>
              <a:ea typeface="Trebuchet MS" charset="0"/>
              <a:cs typeface="Trebuchet MS" charset="0"/>
            </a:endParaRPr>
          </a:p>
        </p:txBody>
      </p:sp>
    </p:spTree>
    <p:extLst>
      <p:ext uri="{BB962C8B-B14F-4D97-AF65-F5344CB8AC3E}">
        <p14:creationId xmlns:p14="http://schemas.microsoft.com/office/powerpoint/2010/main" val="15465544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56933" y="6457890"/>
            <a:ext cx="2296784" cy="400110"/>
          </a:xfrm>
          <a:prstGeom prst="rect">
            <a:avLst/>
          </a:prstGeom>
          <a:noFill/>
        </p:spPr>
        <p:txBody>
          <a:bodyPr wrap="none" lIns="91440" tIns="45720" rIns="91440" bIns="45720">
            <a:spAutoFit/>
          </a:bodyPr>
          <a:lstStyle/>
          <a:p>
            <a:pPr algn="ctr"/>
            <a:r>
              <a:rPr lang="en-US" sz="20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ADSOFTWARE V4.0</a:t>
            </a:r>
            <a:endParaRPr lang="en-US" sz="20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7" name="Rectangle 6"/>
          <p:cNvSpPr/>
          <p:nvPr/>
        </p:nvSpPr>
        <p:spPr>
          <a:xfrm>
            <a:off x="10063180" y="6319390"/>
            <a:ext cx="1042144" cy="276999"/>
          </a:xfrm>
          <a:prstGeom prst="rect">
            <a:avLst/>
          </a:prstGeom>
          <a:noFill/>
        </p:spPr>
        <p:txBody>
          <a:bodyPr wrap="none" lIns="91440" tIns="45720" rIns="91440" bIns="45720">
            <a:spAutoFit/>
          </a:bodyPr>
          <a:lstStyle/>
          <a:p>
            <a:pPr algn="ctr"/>
            <a:r>
              <a:rPr lang="es-ES" sz="12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A-Z Software</a:t>
            </a:r>
            <a:endParaRPr lang="en-US" sz="12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9" name="Rectangle 8"/>
          <p:cNvSpPr/>
          <p:nvPr/>
        </p:nvSpPr>
        <p:spPr>
          <a:xfrm>
            <a:off x="914401" y="1397524"/>
            <a:ext cx="10190924" cy="4970591"/>
          </a:xfrm>
          <a:prstGeom prst="rect">
            <a:avLst/>
          </a:prstGeom>
          <a:noFill/>
        </p:spPr>
        <p:txBody>
          <a:bodyPr wrap="square" lIns="91440" tIns="45720" rIns="91440" bIns="45720">
            <a:spAutoFit/>
          </a:bodyPr>
          <a:lstStyle/>
          <a:p>
            <a:pPr algn="just"/>
            <a:r>
              <a:rPr lang="en-US" sz="2800" dirty="0"/>
              <a:t>A</a:t>
            </a:r>
            <a:r>
              <a:rPr lang="en-US" sz="2800" dirty="0" smtClean="0"/>
              <a:t>rt</a:t>
            </a:r>
            <a:r>
              <a:rPr lang="en-US" sz="2800" dirty="0"/>
              <a:t>. 66 de la Ley de </a:t>
            </a:r>
            <a:r>
              <a:rPr lang="en-US" sz="2800" dirty="0" err="1"/>
              <a:t>Impuesto</a:t>
            </a:r>
            <a:r>
              <a:rPr lang="en-US" sz="2800" dirty="0"/>
              <a:t> a la </a:t>
            </a:r>
            <a:r>
              <a:rPr lang="en-US" sz="2800" dirty="0" err="1"/>
              <a:t>Transferencia</a:t>
            </a:r>
            <a:r>
              <a:rPr lang="en-US" sz="2800" dirty="0"/>
              <a:t> de </a:t>
            </a:r>
            <a:r>
              <a:rPr lang="en-US" sz="2800" dirty="0" err="1"/>
              <a:t>Bienes</a:t>
            </a:r>
            <a:r>
              <a:rPr lang="en-US" sz="2800" dirty="0"/>
              <a:t> </a:t>
            </a:r>
            <a:r>
              <a:rPr lang="en-US" sz="2800" dirty="0" err="1"/>
              <a:t>Muebles</a:t>
            </a:r>
            <a:r>
              <a:rPr lang="en-US" sz="2800" dirty="0"/>
              <a:t> y a la </a:t>
            </a:r>
            <a:r>
              <a:rPr lang="en-US" sz="2800" dirty="0" err="1"/>
              <a:t>Prestación</a:t>
            </a:r>
            <a:r>
              <a:rPr lang="en-US" sz="2800" dirty="0"/>
              <a:t> de </a:t>
            </a:r>
            <a:r>
              <a:rPr lang="en-US" sz="2800" dirty="0" err="1"/>
              <a:t>Servicios</a:t>
            </a:r>
            <a:r>
              <a:rPr lang="en-US" sz="2800" dirty="0"/>
              <a:t>, dice: Si </a:t>
            </a:r>
            <a:r>
              <a:rPr lang="en-US" sz="2800" dirty="0" err="1"/>
              <a:t>las</a:t>
            </a:r>
            <a:r>
              <a:rPr lang="en-US" sz="2800" dirty="0"/>
              <a:t> </a:t>
            </a:r>
            <a:r>
              <a:rPr lang="en-US" sz="2800" dirty="0" err="1"/>
              <a:t>operaciones</a:t>
            </a:r>
            <a:r>
              <a:rPr lang="en-US" sz="2800" dirty="0"/>
              <a:t> </a:t>
            </a:r>
            <a:r>
              <a:rPr lang="en-US" sz="2800" dirty="0" err="1"/>
              <a:t>realizadas</a:t>
            </a:r>
            <a:r>
              <a:rPr lang="en-US" sz="2800" dirty="0"/>
              <a:t> en un </a:t>
            </a:r>
            <a:r>
              <a:rPr lang="en-US" sz="2800" dirty="0" err="1"/>
              <a:t>período</a:t>
            </a:r>
            <a:r>
              <a:rPr lang="en-US" sz="2800" dirty="0"/>
              <a:t> </a:t>
            </a:r>
            <a:r>
              <a:rPr lang="en-US" sz="2800" dirty="0" err="1"/>
              <a:t>tributario</a:t>
            </a:r>
            <a:r>
              <a:rPr lang="en-US" sz="2800" dirty="0"/>
              <a:t> son en parte </a:t>
            </a:r>
            <a:r>
              <a:rPr lang="en-US" sz="2800" dirty="0" err="1"/>
              <a:t>gravadas</a:t>
            </a:r>
            <a:r>
              <a:rPr lang="en-US" sz="2800" dirty="0"/>
              <a:t>, en parte </a:t>
            </a:r>
            <a:r>
              <a:rPr lang="en-US" sz="2800" dirty="0" err="1"/>
              <a:t>exentas</a:t>
            </a:r>
            <a:r>
              <a:rPr lang="en-US" sz="2800" dirty="0"/>
              <a:t> o en parte no </a:t>
            </a:r>
            <a:r>
              <a:rPr lang="en-US" sz="2800" dirty="0" err="1"/>
              <a:t>sujetas</a:t>
            </a:r>
            <a:r>
              <a:rPr lang="en-US" sz="2800" dirty="0"/>
              <a:t>; el </a:t>
            </a:r>
            <a:r>
              <a:rPr lang="en-US" sz="2800" dirty="0" err="1"/>
              <a:t>crédito</a:t>
            </a:r>
            <a:r>
              <a:rPr lang="en-US" sz="2800" dirty="0"/>
              <a:t> fiscal a </a:t>
            </a:r>
            <a:r>
              <a:rPr lang="en-US" sz="2800" dirty="0" err="1"/>
              <a:t>deducirse</a:t>
            </a:r>
            <a:r>
              <a:rPr lang="en-US" sz="2800" dirty="0"/>
              <a:t> del </a:t>
            </a:r>
            <a:r>
              <a:rPr lang="en-US" sz="2800" dirty="0" err="1"/>
              <a:t>débito</a:t>
            </a:r>
            <a:r>
              <a:rPr lang="en-US" sz="2800" dirty="0"/>
              <a:t> fiscal, se </a:t>
            </a:r>
            <a:r>
              <a:rPr lang="en-US" sz="2800" dirty="0" err="1"/>
              <a:t>establecerá</a:t>
            </a:r>
            <a:r>
              <a:rPr lang="en-US" sz="2800" dirty="0"/>
              <a:t> con base a un factor </a:t>
            </a:r>
            <a:r>
              <a:rPr lang="en-US" sz="2800" dirty="0" err="1"/>
              <a:t>que</a:t>
            </a:r>
            <a:r>
              <a:rPr lang="en-US" sz="2800" dirty="0"/>
              <a:t> se </a:t>
            </a:r>
            <a:r>
              <a:rPr lang="en-US" sz="2800" dirty="0" err="1"/>
              <a:t>determinará</a:t>
            </a:r>
            <a:r>
              <a:rPr lang="en-US" sz="2800" dirty="0"/>
              <a:t> </a:t>
            </a:r>
            <a:r>
              <a:rPr lang="en-US" sz="2800" dirty="0" err="1"/>
              <a:t>dividiendo</a:t>
            </a:r>
            <a:r>
              <a:rPr lang="en-US" sz="2800" dirty="0"/>
              <a:t> </a:t>
            </a:r>
            <a:r>
              <a:rPr lang="en-US" sz="2800" dirty="0" err="1"/>
              <a:t>las</a:t>
            </a:r>
            <a:r>
              <a:rPr lang="en-US" sz="2800" dirty="0"/>
              <a:t> </a:t>
            </a:r>
            <a:r>
              <a:rPr lang="en-US" sz="2800" dirty="0" err="1"/>
              <a:t>operaciones</a:t>
            </a:r>
            <a:r>
              <a:rPr lang="en-US" sz="2800" dirty="0"/>
              <a:t> </a:t>
            </a:r>
            <a:r>
              <a:rPr lang="en-US" sz="2800" dirty="0" err="1"/>
              <a:t>gravadas</a:t>
            </a:r>
            <a:r>
              <a:rPr lang="en-US" sz="2800" dirty="0"/>
              <a:t> </a:t>
            </a:r>
            <a:r>
              <a:rPr lang="en-US" sz="2800" dirty="0" err="1"/>
              <a:t>realizadas</a:t>
            </a:r>
            <a:r>
              <a:rPr lang="en-US" sz="2800" dirty="0"/>
              <a:t> en el </a:t>
            </a:r>
            <a:r>
              <a:rPr lang="en-US" sz="2800" dirty="0" err="1"/>
              <a:t>período</a:t>
            </a:r>
            <a:r>
              <a:rPr lang="en-US" sz="2800" dirty="0"/>
              <a:t> </a:t>
            </a:r>
            <a:r>
              <a:rPr lang="en-US" sz="2800" dirty="0" err="1"/>
              <a:t>tributario</a:t>
            </a:r>
            <a:r>
              <a:rPr lang="en-US" sz="2800" dirty="0"/>
              <a:t> entre la </a:t>
            </a:r>
            <a:r>
              <a:rPr lang="en-US" sz="2800" dirty="0" err="1"/>
              <a:t>sumatoria</a:t>
            </a:r>
            <a:r>
              <a:rPr lang="en-US" sz="2800" dirty="0"/>
              <a:t> de </a:t>
            </a:r>
            <a:r>
              <a:rPr lang="en-US" sz="2800" dirty="0" err="1"/>
              <a:t>las</a:t>
            </a:r>
            <a:r>
              <a:rPr lang="en-US" sz="2800" dirty="0"/>
              <a:t> </a:t>
            </a:r>
            <a:r>
              <a:rPr lang="en-US" sz="2800" dirty="0" err="1"/>
              <a:t>operaciones</a:t>
            </a:r>
            <a:r>
              <a:rPr lang="en-US" sz="2800" dirty="0"/>
              <a:t> </a:t>
            </a:r>
            <a:r>
              <a:rPr lang="en-US" sz="2800" dirty="0" err="1"/>
              <a:t>gravadas</a:t>
            </a:r>
            <a:r>
              <a:rPr lang="en-US" sz="2800" dirty="0"/>
              <a:t>, </a:t>
            </a:r>
            <a:r>
              <a:rPr lang="en-US" sz="2800" dirty="0" err="1"/>
              <a:t>exentas</a:t>
            </a:r>
            <a:r>
              <a:rPr lang="en-US" sz="2800" dirty="0"/>
              <a:t> y </a:t>
            </a:r>
            <a:r>
              <a:rPr lang="en-US" sz="2800" dirty="0" err="1"/>
              <a:t>las</a:t>
            </a:r>
            <a:r>
              <a:rPr lang="en-US" sz="2800" dirty="0"/>
              <a:t> no </a:t>
            </a:r>
            <a:r>
              <a:rPr lang="en-US" sz="2800" dirty="0" err="1"/>
              <a:t>sujetas</a:t>
            </a:r>
            <a:r>
              <a:rPr lang="en-US" sz="2800" dirty="0"/>
              <a:t> </a:t>
            </a:r>
            <a:r>
              <a:rPr lang="en-US" sz="2800" dirty="0" err="1"/>
              <a:t>realizadas</a:t>
            </a:r>
            <a:r>
              <a:rPr lang="en-US" sz="2800" dirty="0"/>
              <a:t> en </a:t>
            </a:r>
            <a:r>
              <a:rPr lang="en-US" sz="2800" dirty="0" err="1"/>
              <a:t>dicho</a:t>
            </a:r>
            <a:r>
              <a:rPr lang="en-US" sz="2800" dirty="0"/>
              <a:t> </a:t>
            </a:r>
            <a:r>
              <a:rPr lang="en-US" sz="2800" dirty="0" err="1"/>
              <a:t>período</a:t>
            </a:r>
            <a:r>
              <a:rPr lang="en-US" sz="2800" dirty="0"/>
              <a:t>, </a:t>
            </a:r>
            <a:r>
              <a:rPr lang="en-US" sz="2800" dirty="0" err="1"/>
              <a:t>debiendo</a:t>
            </a:r>
            <a:r>
              <a:rPr lang="en-US" sz="2800" dirty="0"/>
              <a:t> </a:t>
            </a:r>
            <a:r>
              <a:rPr lang="en-US" sz="2800" dirty="0" err="1"/>
              <a:t>deducirse</a:t>
            </a:r>
            <a:r>
              <a:rPr lang="en-US" sz="2800" dirty="0"/>
              <a:t> </a:t>
            </a:r>
            <a:r>
              <a:rPr lang="en-US" sz="2800" dirty="0" err="1"/>
              <a:t>únicamente</a:t>
            </a:r>
            <a:r>
              <a:rPr lang="en-US" sz="2800" dirty="0"/>
              <a:t> la </a:t>
            </a:r>
            <a:r>
              <a:rPr lang="en-US" sz="2800" dirty="0" err="1"/>
              <a:t>proporción</a:t>
            </a:r>
            <a:r>
              <a:rPr lang="en-US" sz="2800" dirty="0"/>
              <a:t> </a:t>
            </a:r>
            <a:r>
              <a:rPr lang="en-US" sz="2800" dirty="0" err="1"/>
              <a:t>resultante</a:t>
            </a:r>
            <a:r>
              <a:rPr lang="en-US" sz="2800" dirty="0"/>
              <a:t> de </a:t>
            </a:r>
            <a:r>
              <a:rPr lang="en-US" sz="2800" dirty="0" err="1"/>
              <a:t>aplicar</a:t>
            </a:r>
            <a:r>
              <a:rPr lang="en-US" sz="2800" dirty="0"/>
              <a:t> </a:t>
            </a:r>
            <a:r>
              <a:rPr lang="en-US" sz="2800" dirty="0" err="1"/>
              <a:t>dicho</a:t>
            </a:r>
            <a:r>
              <a:rPr lang="en-US" sz="2800" dirty="0"/>
              <a:t> factor al </a:t>
            </a:r>
            <a:r>
              <a:rPr lang="en-US" sz="2800" dirty="0" err="1"/>
              <a:t>crédito</a:t>
            </a:r>
            <a:r>
              <a:rPr lang="en-US" sz="2800" dirty="0"/>
              <a:t> fiscal del </a:t>
            </a:r>
            <a:r>
              <a:rPr lang="en-US" sz="2800" dirty="0" err="1"/>
              <a:t>período</a:t>
            </a:r>
            <a:r>
              <a:rPr lang="en-US" sz="2800" dirty="0"/>
              <a:t> </a:t>
            </a:r>
            <a:r>
              <a:rPr lang="en-US" sz="2800" dirty="0" err="1"/>
              <a:t>tributario</a:t>
            </a:r>
            <a:r>
              <a:rPr lang="en-US" sz="2800" dirty="0" smtClean="0"/>
              <a:t>.</a:t>
            </a:r>
          </a:p>
          <a:p>
            <a:pPr algn="just"/>
            <a:endParaRPr lang="en-US" sz="2800" dirty="0">
              <a:ln w="0"/>
              <a:effectLst>
                <a:outerShdw blurRad="38100" dist="19050" dir="2700000" algn="tl" rotWithShape="0">
                  <a:schemeClr val="dk1">
                    <a:alpha val="40000"/>
                  </a:schemeClr>
                </a:outerShdw>
              </a:effectLst>
              <a:latin typeface="Trebuchet MS" charset="0"/>
              <a:ea typeface="Trebuchet MS" charset="0"/>
              <a:cs typeface="Trebuchet MS" charset="0"/>
            </a:endParaRPr>
          </a:p>
          <a:p>
            <a:pPr algn="r"/>
            <a:r>
              <a:rPr lang="en-US" sz="900" dirty="0">
                <a:ln w="0"/>
                <a:effectLst>
                  <a:outerShdw blurRad="38100" dist="19050" dir="2700000" algn="tl" rotWithShape="0">
                    <a:schemeClr val="dk1">
                      <a:alpha val="40000"/>
                    </a:schemeClr>
                  </a:outerShdw>
                </a:effectLst>
                <a:latin typeface="Trebuchet MS" charset="0"/>
                <a:ea typeface="Trebuchet MS" charset="0"/>
                <a:cs typeface="Trebuchet MS" charset="0"/>
              </a:rPr>
              <a:t>http://</a:t>
            </a:r>
            <a:r>
              <a:rPr lang="en-US" sz="900" dirty="0" err="1">
                <a:ln w="0"/>
                <a:effectLst>
                  <a:outerShdw blurRad="38100" dist="19050" dir="2700000" algn="tl" rotWithShape="0">
                    <a:schemeClr val="dk1">
                      <a:alpha val="40000"/>
                    </a:schemeClr>
                  </a:outerShdw>
                </a:effectLst>
                <a:latin typeface="Trebuchet MS" charset="0"/>
                <a:ea typeface="Trebuchet MS" charset="0"/>
                <a:cs typeface="Trebuchet MS" charset="0"/>
              </a:rPr>
              <a:t>impuestoselsalvador.blogspot.com</a:t>
            </a:r>
            <a:r>
              <a:rPr lang="en-US" sz="900" dirty="0">
                <a:ln w="0"/>
                <a:effectLst>
                  <a:outerShdw blurRad="38100" dist="19050" dir="2700000" algn="tl" rotWithShape="0">
                    <a:schemeClr val="dk1">
                      <a:alpha val="40000"/>
                    </a:schemeClr>
                  </a:outerShdw>
                </a:effectLst>
                <a:latin typeface="Trebuchet MS" charset="0"/>
                <a:ea typeface="Trebuchet MS" charset="0"/>
                <a:cs typeface="Trebuchet MS" charset="0"/>
              </a:rPr>
              <a:t>/2011/12/</a:t>
            </a:r>
            <a:r>
              <a:rPr lang="en-US" sz="900" dirty="0" err="1">
                <a:ln w="0"/>
                <a:effectLst>
                  <a:outerShdw blurRad="38100" dist="19050" dir="2700000" algn="tl" rotWithShape="0">
                    <a:schemeClr val="dk1">
                      <a:alpha val="40000"/>
                    </a:schemeClr>
                  </a:outerShdw>
                </a:effectLst>
                <a:latin typeface="Trebuchet MS" charset="0"/>
                <a:ea typeface="Trebuchet MS" charset="0"/>
                <a:cs typeface="Trebuchet MS" charset="0"/>
              </a:rPr>
              <a:t>proporcionalidad</a:t>
            </a:r>
            <a:r>
              <a:rPr lang="en-US" sz="900" dirty="0">
                <a:ln w="0"/>
                <a:effectLst>
                  <a:outerShdw blurRad="38100" dist="19050" dir="2700000" algn="tl" rotWithShape="0">
                    <a:schemeClr val="dk1">
                      <a:alpha val="40000"/>
                    </a:schemeClr>
                  </a:outerShdw>
                </a:effectLst>
                <a:latin typeface="Trebuchet MS" charset="0"/>
                <a:ea typeface="Trebuchet MS" charset="0"/>
                <a:cs typeface="Trebuchet MS" charset="0"/>
              </a:rPr>
              <a:t>-del-</a:t>
            </a:r>
            <a:r>
              <a:rPr lang="en-US" sz="900" dirty="0" err="1">
                <a:ln w="0"/>
                <a:effectLst>
                  <a:outerShdw blurRad="38100" dist="19050" dir="2700000" algn="tl" rotWithShape="0">
                    <a:schemeClr val="dk1">
                      <a:alpha val="40000"/>
                    </a:schemeClr>
                  </a:outerShdw>
                </a:effectLst>
                <a:latin typeface="Trebuchet MS" charset="0"/>
                <a:ea typeface="Trebuchet MS" charset="0"/>
                <a:cs typeface="Trebuchet MS" charset="0"/>
              </a:rPr>
              <a:t>iva</a:t>
            </a:r>
            <a:r>
              <a:rPr lang="en-US" sz="900" dirty="0">
                <a:ln w="0"/>
                <a:effectLst>
                  <a:outerShdw blurRad="38100" dist="19050" dir="2700000" algn="tl" rotWithShape="0">
                    <a:schemeClr val="dk1">
                      <a:alpha val="40000"/>
                    </a:schemeClr>
                  </a:outerShdw>
                </a:effectLst>
                <a:latin typeface="Trebuchet MS" charset="0"/>
                <a:ea typeface="Trebuchet MS" charset="0"/>
                <a:cs typeface="Trebuchet MS" charset="0"/>
              </a:rPr>
              <a:t>-</a:t>
            </a:r>
            <a:r>
              <a:rPr lang="en-US" sz="900" dirty="0" err="1">
                <a:ln w="0"/>
                <a:effectLst>
                  <a:outerShdw blurRad="38100" dist="19050" dir="2700000" algn="tl" rotWithShape="0">
                    <a:schemeClr val="dk1">
                      <a:alpha val="40000"/>
                    </a:schemeClr>
                  </a:outerShdw>
                </a:effectLst>
                <a:latin typeface="Trebuchet MS" charset="0"/>
                <a:ea typeface="Trebuchet MS" charset="0"/>
                <a:cs typeface="Trebuchet MS" charset="0"/>
              </a:rPr>
              <a:t>credito-fiscal.html</a:t>
            </a:r>
            <a:endParaRPr lang="es-ES_tradnl" sz="900" dirty="0">
              <a:ln w="0"/>
              <a:effectLst>
                <a:outerShdw blurRad="38100" dist="19050" dir="2700000" algn="tl" rotWithShape="0">
                  <a:schemeClr val="dk1">
                    <a:alpha val="40000"/>
                  </a:schemeClr>
                </a:outerShdw>
              </a:effectLst>
              <a:latin typeface="Trebuchet MS" charset="0"/>
              <a:ea typeface="Trebuchet MS" charset="0"/>
              <a:cs typeface="Trebuchet MS" charset="0"/>
            </a:endParaRPr>
          </a:p>
        </p:txBody>
      </p:sp>
      <p:sp>
        <p:nvSpPr>
          <p:cNvPr id="5" name="Rectangle 4"/>
          <p:cNvSpPr/>
          <p:nvPr/>
        </p:nvSpPr>
        <p:spPr>
          <a:xfrm>
            <a:off x="4076147" y="649474"/>
            <a:ext cx="2888419" cy="523220"/>
          </a:xfrm>
          <a:prstGeom prst="rect">
            <a:avLst/>
          </a:prstGeom>
          <a:noFill/>
        </p:spPr>
        <p:txBody>
          <a:bodyPr wrap="none" lIns="91440" tIns="45720" rIns="91440" bIns="45720">
            <a:spAutoFit/>
          </a:bodyPr>
          <a:lstStyle/>
          <a:p>
            <a:pPr algn="ctr"/>
            <a:r>
              <a:rPr lang="es-ES"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Proporcionalidad</a:t>
            </a:r>
            <a:endParaRPr lang="es-ES_tradnl" sz="2800" dirty="0">
              <a:ln w="0"/>
              <a:effectLst>
                <a:outerShdw blurRad="38100" dist="19050" dir="2700000" algn="tl" rotWithShape="0">
                  <a:schemeClr val="dk1">
                    <a:alpha val="40000"/>
                  </a:schemeClr>
                </a:outerShdw>
              </a:effectLst>
              <a:latin typeface="Trebuchet MS" charset="0"/>
              <a:ea typeface="Trebuchet MS" charset="0"/>
              <a:cs typeface="Trebuchet MS" charset="0"/>
            </a:endParaRPr>
          </a:p>
        </p:txBody>
      </p:sp>
    </p:spTree>
    <p:extLst>
      <p:ext uri="{BB962C8B-B14F-4D97-AF65-F5344CB8AC3E}">
        <p14:creationId xmlns:p14="http://schemas.microsoft.com/office/powerpoint/2010/main" val="14433658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56933" y="6457890"/>
            <a:ext cx="2296784" cy="400110"/>
          </a:xfrm>
          <a:prstGeom prst="rect">
            <a:avLst/>
          </a:prstGeom>
          <a:noFill/>
        </p:spPr>
        <p:txBody>
          <a:bodyPr wrap="none" lIns="91440" tIns="45720" rIns="91440" bIns="45720">
            <a:spAutoFit/>
          </a:bodyPr>
          <a:lstStyle/>
          <a:p>
            <a:pPr algn="ctr"/>
            <a:r>
              <a:rPr lang="en-US" sz="20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ADSOFTWARE V4.0</a:t>
            </a:r>
            <a:endParaRPr lang="en-US" sz="20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7" name="Rectangle 6"/>
          <p:cNvSpPr/>
          <p:nvPr/>
        </p:nvSpPr>
        <p:spPr>
          <a:xfrm>
            <a:off x="10063180" y="6319390"/>
            <a:ext cx="1042144" cy="276999"/>
          </a:xfrm>
          <a:prstGeom prst="rect">
            <a:avLst/>
          </a:prstGeom>
          <a:noFill/>
        </p:spPr>
        <p:txBody>
          <a:bodyPr wrap="none" lIns="91440" tIns="45720" rIns="91440" bIns="45720">
            <a:spAutoFit/>
          </a:bodyPr>
          <a:lstStyle/>
          <a:p>
            <a:pPr algn="ctr"/>
            <a:r>
              <a:rPr lang="es-ES" sz="12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A-Z Software</a:t>
            </a:r>
            <a:endParaRPr lang="en-US" sz="12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9" name="Rectangle 8"/>
          <p:cNvSpPr/>
          <p:nvPr/>
        </p:nvSpPr>
        <p:spPr>
          <a:xfrm>
            <a:off x="3517465" y="478024"/>
            <a:ext cx="4177234" cy="523220"/>
          </a:xfrm>
          <a:prstGeom prst="rect">
            <a:avLst/>
          </a:prstGeom>
          <a:noFill/>
        </p:spPr>
        <p:txBody>
          <a:bodyPr wrap="none" lIns="91440" tIns="45720" rIns="91440" bIns="45720">
            <a:spAutoFit/>
          </a:bodyPr>
          <a:lstStyle/>
          <a:p>
            <a:pPr algn="ctr"/>
            <a:r>
              <a:rPr lang="es-ES"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Calculo Proporcionalidad</a:t>
            </a:r>
            <a:endParaRPr lang="es-ES_tradnl" sz="2800" dirty="0">
              <a:ln w="0"/>
              <a:effectLst>
                <a:outerShdw blurRad="38100" dist="19050" dir="2700000" algn="tl" rotWithShape="0">
                  <a:schemeClr val="dk1">
                    <a:alpha val="40000"/>
                  </a:schemeClr>
                </a:outerShdw>
              </a:effectLst>
              <a:latin typeface="Trebuchet MS" charset="0"/>
              <a:ea typeface="Trebuchet MS" charset="0"/>
              <a:cs typeface="Trebuchet MS" charset="0"/>
            </a:endParaRPr>
          </a:p>
        </p:txBody>
      </p:sp>
      <p:sp>
        <p:nvSpPr>
          <p:cNvPr id="17" name="TextBox 16"/>
          <p:cNvSpPr txBox="1"/>
          <p:nvPr/>
        </p:nvSpPr>
        <p:spPr>
          <a:xfrm>
            <a:off x="3832845" y="1608939"/>
            <a:ext cx="1256883" cy="923330"/>
          </a:xfrm>
          <a:prstGeom prst="rect">
            <a:avLst/>
          </a:prstGeom>
          <a:noFill/>
        </p:spPr>
        <p:txBody>
          <a:bodyPr wrap="none" rtlCol="0">
            <a:spAutoFit/>
          </a:bodyPr>
          <a:lstStyle/>
          <a:p>
            <a:pPr algn="ctr"/>
            <a:r>
              <a:rPr lang="es-ES_tradnl" dirty="0" smtClean="0"/>
              <a:t>Valor</a:t>
            </a:r>
          </a:p>
          <a:p>
            <a:pPr algn="ctr"/>
            <a:r>
              <a:rPr lang="es-ES_tradnl" dirty="0" smtClean="0"/>
              <a:t>Acumulado </a:t>
            </a:r>
          </a:p>
          <a:p>
            <a:pPr algn="ctr"/>
            <a:r>
              <a:rPr lang="es-ES_tradnl" dirty="0" smtClean="0"/>
              <a:t>Exento</a:t>
            </a:r>
            <a:endParaRPr lang="es-ES_tradnl" dirty="0"/>
          </a:p>
        </p:txBody>
      </p:sp>
      <p:sp>
        <p:nvSpPr>
          <p:cNvPr id="18" name="TextBox 17"/>
          <p:cNvSpPr txBox="1"/>
          <p:nvPr/>
        </p:nvSpPr>
        <p:spPr>
          <a:xfrm>
            <a:off x="5855582" y="1655836"/>
            <a:ext cx="1695272" cy="646331"/>
          </a:xfrm>
          <a:prstGeom prst="rect">
            <a:avLst/>
          </a:prstGeom>
          <a:noFill/>
        </p:spPr>
        <p:txBody>
          <a:bodyPr wrap="none" rtlCol="0">
            <a:spAutoFit/>
          </a:bodyPr>
          <a:lstStyle/>
          <a:p>
            <a:pPr algn="ctr"/>
            <a:r>
              <a:rPr lang="es-ES_tradnl" dirty="0" smtClean="0"/>
              <a:t>Total Acumulado</a:t>
            </a:r>
          </a:p>
          <a:p>
            <a:pPr algn="ctr"/>
            <a:r>
              <a:rPr lang="es-ES_tradnl" dirty="0" smtClean="0"/>
              <a:t>Venta</a:t>
            </a:r>
            <a:endParaRPr lang="es-ES_tradnl" dirty="0"/>
          </a:p>
        </p:txBody>
      </p:sp>
      <p:sp>
        <p:nvSpPr>
          <p:cNvPr id="22" name="TextBox 21"/>
          <p:cNvSpPr txBox="1"/>
          <p:nvPr/>
        </p:nvSpPr>
        <p:spPr>
          <a:xfrm flipH="1" flipV="1">
            <a:off x="5164702" y="1469102"/>
            <a:ext cx="690880" cy="1015663"/>
          </a:xfrm>
          <a:prstGeom prst="rect">
            <a:avLst/>
          </a:prstGeom>
          <a:noFill/>
        </p:spPr>
        <p:txBody>
          <a:bodyPr wrap="square" rtlCol="0">
            <a:spAutoFit/>
          </a:bodyPr>
          <a:lstStyle/>
          <a:p>
            <a:pPr algn="ctr"/>
            <a:r>
              <a:rPr lang="es-ES_tradnl" sz="6000" dirty="0" smtClean="0"/>
              <a:t>/</a:t>
            </a:r>
          </a:p>
        </p:txBody>
      </p:sp>
      <p:sp>
        <p:nvSpPr>
          <p:cNvPr id="24" name="TextBox 23"/>
          <p:cNvSpPr txBox="1"/>
          <p:nvPr/>
        </p:nvSpPr>
        <p:spPr>
          <a:xfrm flipH="1" flipV="1">
            <a:off x="2669115" y="1469101"/>
            <a:ext cx="690880" cy="1015663"/>
          </a:xfrm>
          <a:prstGeom prst="rect">
            <a:avLst/>
          </a:prstGeom>
          <a:noFill/>
        </p:spPr>
        <p:txBody>
          <a:bodyPr wrap="square" rtlCol="0">
            <a:spAutoFit/>
          </a:bodyPr>
          <a:lstStyle/>
          <a:p>
            <a:pPr algn="ctr"/>
            <a:r>
              <a:rPr lang="es-ES_tradnl" sz="6000" dirty="0" smtClean="0"/>
              <a:t>=</a:t>
            </a:r>
          </a:p>
        </p:txBody>
      </p:sp>
      <p:sp>
        <p:nvSpPr>
          <p:cNvPr id="25" name="TextBox 24"/>
          <p:cNvSpPr txBox="1"/>
          <p:nvPr/>
        </p:nvSpPr>
        <p:spPr>
          <a:xfrm>
            <a:off x="1130482" y="1747437"/>
            <a:ext cx="1205715" cy="646331"/>
          </a:xfrm>
          <a:prstGeom prst="rect">
            <a:avLst/>
          </a:prstGeom>
          <a:noFill/>
        </p:spPr>
        <p:txBody>
          <a:bodyPr wrap="none" rtlCol="0">
            <a:spAutoFit/>
          </a:bodyPr>
          <a:lstStyle/>
          <a:p>
            <a:pPr algn="ctr"/>
            <a:r>
              <a:rPr lang="es-ES_tradnl" dirty="0" smtClean="0"/>
              <a:t>Porcentaje </a:t>
            </a:r>
          </a:p>
          <a:p>
            <a:pPr algn="ctr"/>
            <a:r>
              <a:rPr lang="es-ES_tradnl" dirty="0" smtClean="0"/>
              <a:t>Exento </a:t>
            </a:r>
          </a:p>
        </p:txBody>
      </p:sp>
      <p:sp>
        <p:nvSpPr>
          <p:cNvPr id="26" name="TextBox 25"/>
          <p:cNvSpPr txBox="1"/>
          <p:nvPr/>
        </p:nvSpPr>
        <p:spPr>
          <a:xfrm>
            <a:off x="5530210" y="2562144"/>
            <a:ext cx="1205715" cy="646331"/>
          </a:xfrm>
          <a:prstGeom prst="rect">
            <a:avLst/>
          </a:prstGeom>
          <a:noFill/>
        </p:spPr>
        <p:txBody>
          <a:bodyPr wrap="none" rtlCol="0">
            <a:spAutoFit/>
          </a:bodyPr>
          <a:lstStyle/>
          <a:p>
            <a:pPr algn="ctr"/>
            <a:r>
              <a:rPr lang="es-ES_tradnl" dirty="0" smtClean="0"/>
              <a:t>Porcentaje </a:t>
            </a:r>
          </a:p>
          <a:p>
            <a:pPr algn="ctr"/>
            <a:r>
              <a:rPr lang="es-ES_tradnl" dirty="0" smtClean="0"/>
              <a:t>Gravado</a:t>
            </a:r>
          </a:p>
        </p:txBody>
      </p:sp>
      <p:sp>
        <p:nvSpPr>
          <p:cNvPr id="27" name="TextBox 26"/>
          <p:cNvSpPr txBox="1"/>
          <p:nvPr/>
        </p:nvSpPr>
        <p:spPr>
          <a:xfrm flipH="1" flipV="1">
            <a:off x="6979703" y="2377477"/>
            <a:ext cx="690880" cy="1015663"/>
          </a:xfrm>
          <a:prstGeom prst="rect">
            <a:avLst/>
          </a:prstGeom>
          <a:noFill/>
        </p:spPr>
        <p:txBody>
          <a:bodyPr wrap="square" rtlCol="0">
            <a:spAutoFit/>
          </a:bodyPr>
          <a:lstStyle/>
          <a:p>
            <a:pPr algn="ctr"/>
            <a:r>
              <a:rPr lang="es-ES_tradnl" sz="6000" dirty="0" smtClean="0"/>
              <a:t>=</a:t>
            </a:r>
          </a:p>
        </p:txBody>
      </p:sp>
      <p:sp>
        <p:nvSpPr>
          <p:cNvPr id="28" name="TextBox 27"/>
          <p:cNvSpPr txBox="1"/>
          <p:nvPr/>
        </p:nvSpPr>
        <p:spPr>
          <a:xfrm>
            <a:off x="8307026" y="2445138"/>
            <a:ext cx="1192762" cy="923330"/>
          </a:xfrm>
          <a:prstGeom prst="rect">
            <a:avLst/>
          </a:prstGeom>
          <a:noFill/>
        </p:spPr>
        <p:txBody>
          <a:bodyPr wrap="none" rtlCol="0">
            <a:spAutoFit/>
          </a:bodyPr>
          <a:lstStyle/>
          <a:p>
            <a:pPr algn="ctr"/>
            <a:r>
              <a:rPr lang="es-ES_tradnl" dirty="0" smtClean="0"/>
              <a:t>Valor </a:t>
            </a:r>
          </a:p>
          <a:p>
            <a:pPr algn="ctr"/>
            <a:r>
              <a:rPr lang="es-ES_tradnl" dirty="0" smtClean="0"/>
              <a:t>Acumulado</a:t>
            </a:r>
          </a:p>
          <a:p>
            <a:pPr algn="ctr"/>
            <a:r>
              <a:rPr lang="es-ES_tradnl" dirty="0" smtClean="0"/>
              <a:t>Gravado</a:t>
            </a:r>
            <a:endParaRPr lang="es-ES_tradnl" dirty="0"/>
          </a:p>
        </p:txBody>
      </p:sp>
      <p:sp>
        <p:nvSpPr>
          <p:cNvPr id="30" name="TextBox 29"/>
          <p:cNvSpPr txBox="1"/>
          <p:nvPr/>
        </p:nvSpPr>
        <p:spPr>
          <a:xfrm flipH="1" flipV="1">
            <a:off x="2119017" y="3005674"/>
            <a:ext cx="690880" cy="1015663"/>
          </a:xfrm>
          <a:prstGeom prst="rect">
            <a:avLst/>
          </a:prstGeom>
          <a:noFill/>
        </p:spPr>
        <p:txBody>
          <a:bodyPr wrap="square" rtlCol="0">
            <a:spAutoFit/>
          </a:bodyPr>
          <a:lstStyle/>
          <a:p>
            <a:pPr algn="ctr"/>
            <a:r>
              <a:rPr lang="es-ES_tradnl" sz="6000" dirty="0" smtClean="0"/>
              <a:t>=</a:t>
            </a:r>
          </a:p>
        </p:txBody>
      </p:sp>
      <p:sp>
        <p:nvSpPr>
          <p:cNvPr id="31" name="TextBox 30"/>
          <p:cNvSpPr txBox="1"/>
          <p:nvPr/>
        </p:nvSpPr>
        <p:spPr>
          <a:xfrm>
            <a:off x="2833187" y="3297209"/>
            <a:ext cx="1431802" cy="646331"/>
          </a:xfrm>
          <a:prstGeom prst="rect">
            <a:avLst/>
          </a:prstGeom>
          <a:noFill/>
        </p:spPr>
        <p:txBody>
          <a:bodyPr wrap="none" rtlCol="0">
            <a:spAutoFit/>
          </a:bodyPr>
          <a:lstStyle/>
          <a:p>
            <a:pPr algn="ctr"/>
            <a:r>
              <a:rPr lang="es-ES_tradnl" dirty="0" smtClean="0"/>
              <a:t>Crédito Fiscal</a:t>
            </a:r>
          </a:p>
          <a:p>
            <a:pPr algn="ctr"/>
            <a:r>
              <a:rPr lang="es-ES_tradnl" dirty="0" smtClean="0"/>
              <a:t>Por compras</a:t>
            </a:r>
          </a:p>
        </p:txBody>
      </p:sp>
      <p:sp>
        <p:nvSpPr>
          <p:cNvPr id="33" name="TextBox 32"/>
          <p:cNvSpPr txBox="1"/>
          <p:nvPr/>
        </p:nvSpPr>
        <p:spPr>
          <a:xfrm flipH="1" flipV="1">
            <a:off x="4354432" y="3208475"/>
            <a:ext cx="690880" cy="1015663"/>
          </a:xfrm>
          <a:prstGeom prst="rect">
            <a:avLst/>
          </a:prstGeom>
          <a:noFill/>
        </p:spPr>
        <p:txBody>
          <a:bodyPr wrap="square" rtlCol="0">
            <a:spAutoFit/>
          </a:bodyPr>
          <a:lstStyle/>
          <a:p>
            <a:pPr algn="ctr"/>
            <a:r>
              <a:rPr lang="es-ES_tradnl" sz="6000" smtClean="0"/>
              <a:t>x</a:t>
            </a:r>
            <a:endParaRPr lang="es-ES_tradnl" sz="6000" dirty="0" smtClean="0"/>
          </a:p>
        </p:txBody>
      </p:sp>
      <p:sp>
        <p:nvSpPr>
          <p:cNvPr id="34" name="TextBox 33"/>
          <p:cNvSpPr txBox="1"/>
          <p:nvPr/>
        </p:nvSpPr>
        <p:spPr>
          <a:xfrm flipH="1" flipV="1">
            <a:off x="9703356" y="2388205"/>
            <a:ext cx="604908" cy="1015663"/>
          </a:xfrm>
          <a:prstGeom prst="rect">
            <a:avLst/>
          </a:prstGeom>
          <a:noFill/>
        </p:spPr>
        <p:txBody>
          <a:bodyPr wrap="square" rtlCol="0">
            <a:spAutoFit/>
          </a:bodyPr>
          <a:lstStyle/>
          <a:p>
            <a:pPr algn="ctr"/>
            <a:r>
              <a:rPr lang="es-ES_tradnl" sz="6000" dirty="0" smtClean="0"/>
              <a:t>/</a:t>
            </a:r>
          </a:p>
        </p:txBody>
      </p:sp>
      <p:sp>
        <p:nvSpPr>
          <p:cNvPr id="35" name="TextBox 34"/>
          <p:cNvSpPr txBox="1"/>
          <p:nvPr/>
        </p:nvSpPr>
        <p:spPr>
          <a:xfrm>
            <a:off x="10224801" y="2461430"/>
            <a:ext cx="1695272" cy="646331"/>
          </a:xfrm>
          <a:prstGeom prst="rect">
            <a:avLst/>
          </a:prstGeom>
          <a:noFill/>
        </p:spPr>
        <p:txBody>
          <a:bodyPr wrap="none" rtlCol="0">
            <a:spAutoFit/>
          </a:bodyPr>
          <a:lstStyle/>
          <a:p>
            <a:pPr algn="ctr"/>
            <a:r>
              <a:rPr lang="es-ES_tradnl" dirty="0" smtClean="0"/>
              <a:t>Total Acumulado</a:t>
            </a:r>
          </a:p>
          <a:p>
            <a:pPr algn="ctr"/>
            <a:r>
              <a:rPr lang="es-ES_tradnl" dirty="0" smtClean="0"/>
              <a:t>Venta</a:t>
            </a:r>
            <a:endParaRPr lang="es-ES_tradnl" dirty="0"/>
          </a:p>
        </p:txBody>
      </p:sp>
      <p:sp>
        <p:nvSpPr>
          <p:cNvPr id="36" name="TextBox 35"/>
          <p:cNvSpPr txBox="1"/>
          <p:nvPr/>
        </p:nvSpPr>
        <p:spPr>
          <a:xfrm>
            <a:off x="617454" y="3190340"/>
            <a:ext cx="1431802" cy="646331"/>
          </a:xfrm>
          <a:prstGeom prst="rect">
            <a:avLst/>
          </a:prstGeom>
          <a:noFill/>
        </p:spPr>
        <p:txBody>
          <a:bodyPr wrap="none" rtlCol="0">
            <a:spAutoFit/>
          </a:bodyPr>
          <a:lstStyle/>
          <a:p>
            <a:pPr algn="ctr"/>
            <a:r>
              <a:rPr lang="es-ES_tradnl" dirty="0" smtClean="0"/>
              <a:t>Crédito Fiscal</a:t>
            </a:r>
          </a:p>
          <a:p>
            <a:pPr algn="ctr"/>
            <a:r>
              <a:rPr lang="es-ES_tradnl" dirty="0" smtClean="0"/>
              <a:t>Proporcional</a:t>
            </a:r>
          </a:p>
        </p:txBody>
      </p:sp>
      <p:sp>
        <p:nvSpPr>
          <p:cNvPr id="37" name="TextBox 36"/>
          <p:cNvSpPr txBox="1"/>
          <p:nvPr/>
        </p:nvSpPr>
        <p:spPr>
          <a:xfrm>
            <a:off x="4994528" y="3320978"/>
            <a:ext cx="1205715" cy="646331"/>
          </a:xfrm>
          <a:prstGeom prst="rect">
            <a:avLst/>
          </a:prstGeom>
          <a:noFill/>
        </p:spPr>
        <p:txBody>
          <a:bodyPr wrap="none" rtlCol="0">
            <a:spAutoFit/>
          </a:bodyPr>
          <a:lstStyle/>
          <a:p>
            <a:pPr algn="ctr"/>
            <a:r>
              <a:rPr lang="es-ES_tradnl" dirty="0" smtClean="0"/>
              <a:t>Porcentaje </a:t>
            </a:r>
          </a:p>
          <a:p>
            <a:pPr algn="ctr"/>
            <a:r>
              <a:rPr lang="es-ES_tradnl" dirty="0" smtClean="0"/>
              <a:t>Gravado</a:t>
            </a:r>
          </a:p>
        </p:txBody>
      </p:sp>
      <p:sp>
        <p:nvSpPr>
          <p:cNvPr id="38" name="TextBox 37"/>
          <p:cNvSpPr txBox="1"/>
          <p:nvPr/>
        </p:nvSpPr>
        <p:spPr>
          <a:xfrm>
            <a:off x="2882110" y="4577177"/>
            <a:ext cx="1333955" cy="646331"/>
          </a:xfrm>
          <a:prstGeom prst="rect">
            <a:avLst/>
          </a:prstGeom>
          <a:noFill/>
        </p:spPr>
        <p:txBody>
          <a:bodyPr wrap="none" rtlCol="0">
            <a:spAutoFit/>
          </a:bodyPr>
          <a:lstStyle/>
          <a:p>
            <a:pPr algn="ctr"/>
            <a:r>
              <a:rPr lang="es-ES_tradnl" dirty="0" smtClean="0"/>
              <a:t>Impuesto </a:t>
            </a:r>
          </a:p>
          <a:p>
            <a:pPr algn="ctr"/>
            <a:r>
              <a:rPr lang="es-ES_tradnl" dirty="0" smtClean="0"/>
              <a:t>Proporcional</a:t>
            </a:r>
          </a:p>
        </p:txBody>
      </p:sp>
      <p:sp>
        <p:nvSpPr>
          <p:cNvPr id="39" name="TextBox 38"/>
          <p:cNvSpPr txBox="1"/>
          <p:nvPr/>
        </p:nvSpPr>
        <p:spPr>
          <a:xfrm flipH="1" flipV="1">
            <a:off x="4330926" y="4392512"/>
            <a:ext cx="690880" cy="1015663"/>
          </a:xfrm>
          <a:prstGeom prst="rect">
            <a:avLst/>
          </a:prstGeom>
          <a:noFill/>
        </p:spPr>
        <p:txBody>
          <a:bodyPr wrap="square" rtlCol="0">
            <a:spAutoFit/>
          </a:bodyPr>
          <a:lstStyle/>
          <a:p>
            <a:pPr algn="ctr"/>
            <a:r>
              <a:rPr lang="es-ES_tradnl" sz="6000" dirty="0" smtClean="0"/>
              <a:t>=</a:t>
            </a:r>
          </a:p>
        </p:txBody>
      </p:sp>
      <p:sp>
        <p:nvSpPr>
          <p:cNvPr id="40" name="TextBox 39"/>
          <p:cNvSpPr txBox="1"/>
          <p:nvPr/>
        </p:nvSpPr>
        <p:spPr>
          <a:xfrm>
            <a:off x="5070809" y="4697926"/>
            <a:ext cx="1350241" cy="369332"/>
          </a:xfrm>
          <a:prstGeom prst="rect">
            <a:avLst/>
          </a:prstGeom>
          <a:noFill/>
        </p:spPr>
        <p:txBody>
          <a:bodyPr wrap="none" rtlCol="0">
            <a:spAutoFit/>
          </a:bodyPr>
          <a:lstStyle/>
          <a:p>
            <a:pPr algn="ctr"/>
            <a:r>
              <a:rPr lang="es-ES_tradnl" dirty="0" smtClean="0"/>
              <a:t>Debito Fiscal</a:t>
            </a:r>
          </a:p>
        </p:txBody>
      </p:sp>
      <p:sp>
        <p:nvSpPr>
          <p:cNvPr id="42" name="TextBox 41"/>
          <p:cNvSpPr txBox="1"/>
          <p:nvPr/>
        </p:nvSpPr>
        <p:spPr>
          <a:xfrm>
            <a:off x="6875224" y="4559426"/>
            <a:ext cx="1431802" cy="646331"/>
          </a:xfrm>
          <a:prstGeom prst="rect">
            <a:avLst/>
          </a:prstGeom>
          <a:noFill/>
        </p:spPr>
        <p:txBody>
          <a:bodyPr wrap="none" rtlCol="0">
            <a:spAutoFit/>
          </a:bodyPr>
          <a:lstStyle/>
          <a:p>
            <a:pPr algn="ctr"/>
            <a:r>
              <a:rPr lang="es-ES_tradnl" dirty="0" smtClean="0"/>
              <a:t>Crédito Fiscal</a:t>
            </a:r>
          </a:p>
          <a:p>
            <a:pPr algn="ctr"/>
            <a:r>
              <a:rPr lang="es-ES_tradnl" dirty="0" smtClean="0"/>
              <a:t>Proporcional</a:t>
            </a:r>
          </a:p>
        </p:txBody>
      </p:sp>
      <p:sp>
        <p:nvSpPr>
          <p:cNvPr id="43" name="TextBox 42"/>
          <p:cNvSpPr txBox="1"/>
          <p:nvPr/>
        </p:nvSpPr>
        <p:spPr>
          <a:xfrm flipH="1" flipV="1">
            <a:off x="6310887" y="4446208"/>
            <a:ext cx="690880" cy="1015663"/>
          </a:xfrm>
          <a:prstGeom prst="rect">
            <a:avLst/>
          </a:prstGeom>
          <a:noFill/>
        </p:spPr>
        <p:txBody>
          <a:bodyPr wrap="square" rtlCol="0">
            <a:spAutoFit/>
          </a:bodyPr>
          <a:lstStyle/>
          <a:p>
            <a:pPr algn="ctr"/>
            <a:r>
              <a:rPr lang="es-ES_tradnl" sz="6000" dirty="0" smtClean="0"/>
              <a:t>-</a:t>
            </a:r>
          </a:p>
        </p:txBody>
      </p:sp>
    </p:spTree>
    <p:extLst>
      <p:ext uri="{BB962C8B-B14F-4D97-AF65-F5344CB8AC3E}">
        <p14:creationId xmlns:p14="http://schemas.microsoft.com/office/powerpoint/2010/main" val="6151849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56934" y="6457890"/>
            <a:ext cx="2296783" cy="400110"/>
          </a:xfrm>
          <a:prstGeom prst="rect">
            <a:avLst/>
          </a:prstGeom>
          <a:noFill/>
        </p:spPr>
        <p:txBody>
          <a:bodyPr wrap="none" lIns="91440" tIns="45720" rIns="91440" bIns="45720">
            <a:spAutoFit/>
          </a:bodyPr>
          <a:lstStyle/>
          <a:p>
            <a:pPr algn="ctr"/>
            <a:r>
              <a:rPr lang="en-US" sz="20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ADSOFTWARE V4.0</a:t>
            </a:r>
            <a:endParaRPr lang="en-US" sz="20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7" name="Rectangle 6"/>
          <p:cNvSpPr/>
          <p:nvPr/>
        </p:nvSpPr>
        <p:spPr>
          <a:xfrm>
            <a:off x="10063180" y="6319390"/>
            <a:ext cx="1042144" cy="276999"/>
          </a:xfrm>
          <a:prstGeom prst="rect">
            <a:avLst/>
          </a:prstGeom>
          <a:noFill/>
        </p:spPr>
        <p:txBody>
          <a:bodyPr wrap="none" lIns="91440" tIns="45720" rIns="91440" bIns="45720">
            <a:spAutoFit/>
          </a:bodyPr>
          <a:lstStyle/>
          <a:p>
            <a:pPr algn="ctr"/>
            <a:r>
              <a:rPr lang="es-ES" sz="12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A-Z Software</a:t>
            </a:r>
            <a:endParaRPr lang="en-US" sz="12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9" name="Rectangle 8"/>
          <p:cNvSpPr/>
          <p:nvPr/>
        </p:nvSpPr>
        <p:spPr>
          <a:xfrm>
            <a:off x="1174433" y="584559"/>
            <a:ext cx="9097362" cy="1754326"/>
          </a:xfrm>
          <a:prstGeom prst="rect">
            <a:avLst/>
          </a:prstGeom>
          <a:noFill/>
        </p:spPr>
        <p:txBody>
          <a:bodyPr wrap="none" lIns="91440" tIns="45720" rIns="91440" bIns="45720">
            <a:spAutoFit/>
          </a:bodyPr>
          <a:lstStyle/>
          <a:p>
            <a:pPr algn="ctr"/>
            <a:r>
              <a:rPr lang="es-ES_tradnl" sz="54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Sugerencias para aprovechar</a:t>
            </a:r>
          </a:p>
          <a:p>
            <a:pPr algn="ctr"/>
            <a:r>
              <a:rPr lang="es-ES_tradnl" sz="54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Al máximo la capacitación</a:t>
            </a:r>
            <a:endParaRPr lang="es-ES_tradnl" sz="5400" b="0" cap="none" spc="0" dirty="0">
              <a:ln w="0"/>
              <a:solidFill>
                <a:schemeClr val="tx1"/>
              </a:solidFill>
              <a:effectLst>
                <a:outerShdw blurRad="38100" dist="19050" dir="2700000" algn="tl" rotWithShape="0">
                  <a:schemeClr val="dk1">
                    <a:alpha val="40000"/>
                  </a:schemeClr>
                </a:outerShdw>
              </a:effectLst>
              <a:latin typeface="Trebuchet MS" charset="0"/>
              <a:ea typeface="Trebuchet MS" charset="0"/>
              <a:cs typeface="Trebuchet MS" charset="0"/>
            </a:endParaRPr>
          </a:p>
        </p:txBody>
      </p:sp>
      <p:sp>
        <p:nvSpPr>
          <p:cNvPr id="6" name="Rectangle 5"/>
          <p:cNvSpPr/>
          <p:nvPr/>
        </p:nvSpPr>
        <p:spPr>
          <a:xfrm>
            <a:off x="1516045" y="2584160"/>
            <a:ext cx="7871065" cy="523220"/>
          </a:xfrm>
          <a:prstGeom prst="rect">
            <a:avLst/>
          </a:prstGeom>
          <a:noFill/>
        </p:spPr>
        <p:txBody>
          <a:bodyPr wrap="none" lIns="91440" tIns="45720" rIns="91440" bIns="45720">
            <a:spAutoFit/>
          </a:bodyPr>
          <a:lstStyle/>
          <a:p>
            <a:pPr algn="ctr"/>
            <a:r>
              <a:rPr lang="es-ES"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Mostrar concentración y evitar </a:t>
            </a:r>
            <a:r>
              <a:rPr lang="es-ES" sz="2800" smtClean="0">
                <a:ln w="0"/>
                <a:effectLst>
                  <a:outerShdw blurRad="38100" dist="19050" dir="2700000" algn="tl" rotWithShape="0">
                    <a:schemeClr val="dk1">
                      <a:alpha val="40000"/>
                    </a:schemeClr>
                  </a:outerShdw>
                </a:effectLst>
                <a:latin typeface="Trebuchet MS" charset="0"/>
                <a:ea typeface="Trebuchet MS" charset="0"/>
                <a:cs typeface="Trebuchet MS" charset="0"/>
              </a:rPr>
              <a:t>las distracciones</a:t>
            </a:r>
            <a:endParaRPr lang="es-ES_tradnl" sz="2800" b="0" cap="none" spc="0" dirty="0">
              <a:ln w="0"/>
              <a:solidFill>
                <a:schemeClr val="tx1"/>
              </a:solidFill>
              <a:effectLst>
                <a:outerShdw blurRad="38100" dist="19050" dir="2700000" algn="tl" rotWithShape="0">
                  <a:schemeClr val="dk1">
                    <a:alpha val="40000"/>
                  </a:schemeClr>
                </a:outerShdw>
              </a:effectLst>
              <a:latin typeface="Trebuchet MS" charset="0"/>
              <a:ea typeface="Trebuchet MS" charset="0"/>
              <a:cs typeface="Trebuchet MS" charset="0"/>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8623" y="2656652"/>
            <a:ext cx="511895" cy="387043"/>
          </a:xfrm>
          <a:prstGeom prst="rect">
            <a:avLst/>
          </a:prstGeom>
        </p:spPr>
      </p:pic>
      <p:sp>
        <p:nvSpPr>
          <p:cNvPr id="11" name="Rectangle 10"/>
          <p:cNvSpPr/>
          <p:nvPr/>
        </p:nvSpPr>
        <p:spPr>
          <a:xfrm>
            <a:off x="1510655" y="3107380"/>
            <a:ext cx="2542555" cy="523220"/>
          </a:xfrm>
          <a:prstGeom prst="rect">
            <a:avLst/>
          </a:prstGeom>
          <a:noFill/>
        </p:spPr>
        <p:txBody>
          <a:bodyPr wrap="none" lIns="91440" tIns="45720" rIns="91440" bIns="45720">
            <a:spAutoFit/>
          </a:bodyPr>
          <a:lstStyle/>
          <a:p>
            <a:pPr algn="ctr"/>
            <a:r>
              <a:rPr lang="es-ES" sz="2800" smtClean="0">
                <a:ln w="0"/>
                <a:effectLst>
                  <a:outerShdw blurRad="38100" dist="19050" dir="2700000" algn="tl" rotWithShape="0">
                    <a:schemeClr val="dk1">
                      <a:alpha val="40000"/>
                    </a:schemeClr>
                  </a:outerShdw>
                </a:effectLst>
                <a:latin typeface="Trebuchet MS" charset="0"/>
                <a:ea typeface="Trebuchet MS" charset="0"/>
                <a:cs typeface="Trebuchet MS" charset="0"/>
              </a:rPr>
              <a:t>Tomar Apuntes</a:t>
            </a:r>
            <a:endParaRPr lang="es-ES_tradnl" sz="2800" b="0" cap="none" spc="0" dirty="0">
              <a:ln w="0"/>
              <a:solidFill>
                <a:schemeClr val="tx1"/>
              </a:solidFill>
              <a:effectLst>
                <a:outerShdw blurRad="38100" dist="19050" dir="2700000" algn="tl" rotWithShape="0">
                  <a:schemeClr val="dk1">
                    <a:alpha val="40000"/>
                  </a:schemeClr>
                </a:outerShdw>
              </a:effectLst>
              <a:latin typeface="Trebuchet MS" charset="0"/>
              <a:ea typeface="Trebuchet MS" charset="0"/>
              <a:cs typeface="Trebuchet MS" charset="0"/>
            </a:endParaRPr>
          </a:p>
        </p:txBody>
      </p:sp>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8623" y="3251568"/>
            <a:ext cx="511895" cy="387043"/>
          </a:xfrm>
          <a:prstGeom prst="rect">
            <a:avLst/>
          </a:prstGeom>
        </p:spPr>
      </p:pic>
      <p:sp>
        <p:nvSpPr>
          <p:cNvPr id="13" name="Rectangle 12"/>
          <p:cNvSpPr/>
          <p:nvPr/>
        </p:nvSpPr>
        <p:spPr>
          <a:xfrm>
            <a:off x="1510655" y="3706699"/>
            <a:ext cx="9278502" cy="523220"/>
          </a:xfrm>
          <a:prstGeom prst="rect">
            <a:avLst/>
          </a:prstGeom>
          <a:noFill/>
        </p:spPr>
        <p:txBody>
          <a:bodyPr wrap="none" lIns="91440" tIns="45720" rIns="91440" bIns="45720">
            <a:spAutoFit/>
          </a:bodyPr>
          <a:lstStyle/>
          <a:p>
            <a:pPr algn="ctr"/>
            <a:r>
              <a:rPr lang="es-ES"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Hacer las preguntas respectivas en el </a:t>
            </a:r>
            <a:r>
              <a:rPr lang="es-ES" sz="2800" smtClean="0">
                <a:ln w="0"/>
                <a:effectLst>
                  <a:outerShdw blurRad="38100" dist="19050" dir="2700000" algn="tl" rotWithShape="0">
                    <a:schemeClr val="dk1">
                      <a:alpha val="40000"/>
                    </a:schemeClr>
                  </a:outerShdw>
                </a:effectLst>
                <a:latin typeface="Trebuchet MS" charset="0"/>
                <a:ea typeface="Trebuchet MS" charset="0"/>
                <a:cs typeface="Trebuchet MS" charset="0"/>
              </a:rPr>
              <a:t>momento indicado</a:t>
            </a:r>
            <a:endParaRPr lang="es-ES_tradnl" sz="2800" b="0" cap="none" spc="0" dirty="0">
              <a:ln w="0"/>
              <a:solidFill>
                <a:schemeClr val="tx1"/>
              </a:solidFill>
              <a:effectLst>
                <a:outerShdw blurRad="38100" dist="19050" dir="2700000" algn="tl" rotWithShape="0">
                  <a:schemeClr val="dk1">
                    <a:alpha val="40000"/>
                  </a:schemeClr>
                </a:outerShdw>
              </a:effectLst>
              <a:latin typeface="Trebuchet MS" charset="0"/>
              <a:ea typeface="Trebuchet MS" charset="0"/>
              <a:cs typeface="Trebuchet MS" charset="0"/>
            </a:endParaRPr>
          </a:p>
        </p:txBody>
      </p:sp>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760" y="3774788"/>
            <a:ext cx="511895" cy="387043"/>
          </a:xfrm>
          <a:prstGeom prst="rect">
            <a:avLst/>
          </a:prstGeom>
        </p:spPr>
      </p:pic>
      <p:sp>
        <p:nvSpPr>
          <p:cNvPr id="15" name="Rectangle 14"/>
          <p:cNvSpPr/>
          <p:nvPr/>
        </p:nvSpPr>
        <p:spPr>
          <a:xfrm>
            <a:off x="1510655" y="4331505"/>
            <a:ext cx="3031599" cy="523220"/>
          </a:xfrm>
          <a:prstGeom prst="rect">
            <a:avLst/>
          </a:prstGeom>
          <a:noFill/>
        </p:spPr>
        <p:txBody>
          <a:bodyPr wrap="none" lIns="91440" tIns="45720" rIns="91440" bIns="45720">
            <a:spAutoFit/>
          </a:bodyPr>
          <a:lstStyle/>
          <a:p>
            <a:pPr algn="ctr"/>
            <a:r>
              <a:rPr lang="es-ES" sz="2800" smtClean="0">
                <a:ln w="0"/>
                <a:effectLst>
                  <a:outerShdw blurRad="38100" dist="19050" dir="2700000" algn="tl" rotWithShape="0">
                    <a:schemeClr val="dk1">
                      <a:alpha val="40000"/>
                    </a:schemeClr>
                  </a:outerShdw>
                </a:effectLst>
                <a:latin typeface="Trebuchet MS" charset="0"/>
                <a:ea typeface="Trebuchet MS" charset="0"/>
                <a:cs typeface="Trebuchet MS" charset="0"/>
              </a:rPr>
              <a:t>Aclarar las dudas </a:t>
            </a:r>
            <a:endParaRPr lang="es-ES_tradnl" sz="2800" b="0" cap="none" spc="0" dirty="0">
              <a:ln w="0"/>
              <a:solidFill>
                <a:schemeClr val="tx1"/>
              </a:solidFill>
              <a:effectLst>
                <a:outerShdw blurRad="38100" dist="19050" dir="2700000" algn="tl" rotWithShape="0">
                  <a:schemeClr val="dk1">
                    <a:alpha val="40000"/>
                  </a:schemeClr>
                </a:outerShdw>
              </a:effectLst>
              <a:latin typeface="Trebuchet MS" charset="0"/>
              <a:ea typeface="Trebuchet MS" charset="0"/>
              <a:cs typeface="Trebuchet MS" charset="0"/>
            </a:endParaRPr>
          </a:p>
        </p:txBody>
      </p:sp>
      <p:pic>
        <p:nvPicPr>
          <p:cNvPr id="16" name="Picture 1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8486" y="4434185"/>
            <a:ext cx="511895" cy="387043"/>
          </a:xfrm>
          <a:prstGeom prst="rect">
            <a:avLst/>
          </a:prstGeom>
        </p:spPr>
      </p:pic>
    </p:spTree>
    <p:extLst>
      <p:ext uri="{BB962C8B-B14F-4D97-AF65-F5344CB8AC3E}">
        <p14:creationId xmlns:p14="http://schemas.microsoft.com/office/powerpoint/2010/main" val="1544129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56933" y="6457890"/>
            <a:ext cx="2296784" cy="400110"/>
          </a:xfrm>
          <a:prstGeom prst="rect">
            <a:avLst/>
          </a:prstGeom>
          <a:noFill/>
        </p:spPr>
        <p:txBody>
          <a:bodyPr wrap="none" lIns="91440" tIns="45720" rIns="91440" bIns="45720">
            <a:spAutoFit/>
          </a:bodyPr>
          <a:lstStyle/>
          <a:p>
            <a:pPr algn="ctr"/>
            <a:r>
              <a:rPr lang="en-US" sz="20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ADSOFTWARE V4.0</a:t>
            </a:r>
            <a:endParaRPr lang="en-US" sz="20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7" name="Rectangle 6"/>
          <p:cNvSpPr/>
          <p:nvPr/>
        </p:nvSpPr>
        <p:spPr>
          <a:xfrm>
            <a:off x="10063180" y="6319390"/>
            <a:ext cx="1042144" cy="276999"/>
          </a:xfrm>
          <a:prstGeom prst="rect">
            <a:avLst/>
          </a:prstGeom>
          <a:noFill/>
        </p:spPr>
        <p:txBody>
          <a:bodyPr wrap="none" lIns="91440" tIns="45720" rIns="91440" bIns="45720">
            <a:spAutoFit/>
          </a:bodyPr>
          <a:lstStyle/>
          <a:p>
            <a:pPr algn="ctr"/>
            <a:r>
              <a:rPr lang="es-ES" sz="12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A-Z Software</a:t>
            </a:r>
            <a:endParaRPr lang="en-US" sz="12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9" name="Rectangle 8"/>
          <p:cNvSpPr/>
          <p:nvPr/>
        </p:nvSpPr>
        <p:spPr>
          <a:xfrm>
            <a:off x="3325101" y="478024"/>
            <a:ext cx="4561954" cy="523220"/>
          </a:xfrm>
          <a:prstGeom prst="rect">
            <a:avLst/>
          </a:prstGeom>
          <a:noFill/>
        </p:spPr>
        <p:txBody>
          <a:bodyPr wrap="none" lIns="91440" tIns="45720" rIns="91440" bIns="45720">
            <a:spAutoFit/>
          </a:bodyPr>
          <a:lstStyle/>
          <a:p>
            <a:pPr algn="ctr"/>
            <a:r>
              <a:rPr lang="es-ES"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Calculo para Monto a Pagar</a:t>
            </a:r>
            <a:endParaRPr lang="es-ES_tradnl" sz="2800" dirty="0">
              <a:ln w="0"/>
              <a:effectLst>
                <a:outerShdw blurRad="38100" dist="19050" dir="2700000" algn="tl" rotWithShape="0">
                  <a:schemeClr val="dk1">
                    <a:alpha val="40000"/>
                  </a:schemeClr>
                </a:outerShdw>
              </a:effectLst>
              <a:latin typeface="Trebuchet MS" charset="0"/>
              <a:ea typeface="Trebuchet MS" charset="0"/>
              <a:cs typeface="Trebuchet MS" charset="0"/>
            </a:endParaRPr>
          </a:p>
        </p:txBody>
      </p:sp>
      <p:sp>
        <p:nvSpPr>
          <p:cNvPr id="17" name="TextBox 16"/>
          <p:cNvSpPr txBox="1"/>
          <p:nvPr/>
        </p:nvSpPr>
        <p:spPr>
          <a:xfrm>
            <a:off x="3770230" y="1608939"/>
            <a:ext cx="1382110" cy="646331"/>
          </a:xfrm>
          <a:prstGeom prst="rect">
            <a:avLst/>
          </a:prstGeom>
          <a:noFill/>
        </p:spPr>
        <p:txBody>
          <a:bodyPr wrap="none" rtlCol="0">
            <a:spAutoFit/>
          </a:bodyPr>
          <a:lstStyle/>
          <a:p>
            <a:pPr algn="ctr"/>
            <a:r>
              <a:rPr lang="es-ES_tradnl" dirty="0" smtClean="0"/>
              <a:t>Retenciones </a:t>
            </a:r>
          </a:p>
          <a:p>
            <a:pPr algn="ctr"/>
            <a:r>
              <a:rPr lang="es-ES_tradnl" dirty="0" smtClean="0"/>
              <a:t>A Empleados</a:t>
            </a:r>
            <a:endParaRPr lang="es-ES_tradnl" dirty="0"/>
          </a:p>
        </p:txBody>
      </p:sp>
      <p:sp>
        <p:nvSpPr>
          <p:cNvPr id="18" name="TextBox 17"/>
          <p:cNvSpPr txBox="1"/>
          <p:nvPr/>
        </p:nvSpPr>
        <p:spPr>
          <a:xfrm>
            <a:off x="6368182" y="1470439"/>
            <a:ext cx="1410514" cy="923330"/>
          </a:xfrm>
          <a:prstGeom prst="rect">
            <a:avLst/>
          </a:prstGeom>
          <a:noFill/>
        </p:spPr>
        <p:txBody>
          <a:bodyPr wrap="none" rtlCol="0">
            <a:spAutoFit/>
          </a:bodyPr>
          <a:lstStyle/>
          <a:p>
            <a:pPr algn="ctr"/>
            <a:r>
              <a:rPr lang="es-ES_tradnl" dirty="0" smtClean="0"/>
              <a:t>Retenciones </a:t>
            </a:r>
          </a:p>
          <a:p>
            <a:pPr algn="ctr"/>
            <a:r>
              <a:rPr lang="es-ES_tradnl" dirty="0" smtClean="0"/>
              <a:t>Por Servicios </a:t>
            </a:r>
          </a:p>
          <a:p>
            <a:pPr algn="ctr"/>
            <a:r>
              <a:rPr lang="es-ES_tradnl" dirty="0" smtClean="0"/>
              <a:t>Profesionales</a:t>
            </a:r>
            <a:endParaRPr lang="es-ES_tradnl" dirty="0"/>
          </a:p>
        </p:txBody>
      </p:sp>
      <p:sp>
        <p:nvSpPr>
          <p:cNvPr id="19" name="TextBox 18"/>
          <p:cNvSpPr txBox="1"/>
          <p:nvPr/>
        </p:nvSpPr>
        <p:spPr>
          <a:xfrm>
            <a:off x="9096282" y="1747437"/>
            <a:ext cx="1819024" cy="369332"/>
          </a:xfrm>
          <a:prstGeom prst="rect">
            <a:avLst/>
          </a:prstGeom>
          <a:noFill/>
        </p:spPr>
        <p:txBody>
          <a:bodyPr wrap="none" rtlCol="0">
            <a:spAutoFit/>
          </a:bodyPr>
          <a:lstStyle/>
          <a:p>
            <a:pPr algn="ctr"/>
            <a:r>
              <a:rPr lang="es-ES_tradnl" dirty="0" smtClean="0"/>
              <a:t>Otras Retenciones</a:t>
            </a:r>
            <a:endParaRPr lang="es-ES_tradnl" dirty="0"/>
          </a:p>
        </p:txBody>
      </p:sp>
      <p:sp>
        <p:nvSpPr>
          <p:cNvPr id="20" name="TextBox 19"/>
          <p:cNvSpPr txBox="1"/>
          <p:nvPr/>
        </p:nvSpPr>
        <p:spPr>
          <a:xfrm>
            <a:off x="3270855" y="1394967"/>
            <a:ext cx="613857" cy="1015663"/>
          </a:xfrm>
          <a:prstGeom prst="rect">
            <a:avLst/>
          </a:prstGeom>
          <a:noFill/>
        </p:spPr>
        <p:txBody>
          <a:bodyPr wrap="square" rtlCol="0">
            <a:spAutoFit/>
          </a:bodyPr>
          <a:lstStyle/>
          <a:p>
            <a:pPr algn="ctr"/>
            <a:r>
              <a:rPr lang="es-ES_tradnl" sz="6000" dirty="0"/>
              <a:t>(</a:t>
            </a:r>
            <a:endParaRPr lang="es-ES_tradnl" sz="6000" dirty="0" smtClean="0"/>
          </a:p>
        </p:txBody>
      </p:sp>
      <p:sp>
        <p:nvSpPr>
          <p:cNvPr id="21" name="TextBox 20"/>
          <p:cNvSpPr txBox="1"/>
          <p:nvPr/>
        </p:nvSpPr>
        <p:spPr>
          <a:xfrm>
            <a:off x="10580027" y="1424272"/>
            <a:ext cx="670559" cy="1015663"/>
          </a:xfrm>
          <a:prstGeom prst="rect">
            <a:avLst/>
          </a:prstGeom>
          <a:noFill/>
        </p:spPr>
        <p:txBody>
          <a:bodyPr wrap="square" rtlCol="0">
            <a:spAutoFit/>
          </a:bodyPr>
          <a:lstStyle/>
          <a:p>
            <a:pPr algn="ctr"/>
            <a:r>
              <a:rPr lang="es-ES_tradnl" sz="6000" dirty="0" smtClean="0"/>
              <a:t>)</a:t>
            </a:r>
          </a:p>
        </p:txBody>
      </p:sp>
      <p:sp>
        <p:nvSpPr>
          <p:cNvPr id="22" name="TextBox 21"/>
          <p:cNvSpPr txBox="1"/>
          <p:nvPr/>
        </p:nvSpPr>
        <p:spPr>
          <a:xfrm flipH="1" flipV="1">
            <a:off x="5164702" y="1469102"/>
            <a:ext cx="690880" cy="1015663"/>
          </a:xfrm>
          <a:prstGeom prst="rect">
            <a:avLst/>
          </a:prstGeom>
          <a:noFill/>
        </p:spPr>
        <p:txBody>
          <a:bodyPr wrap="square" rtlCol="0">
            <a:spAutoFit/>
          </a:bodyPr>
          <a:lstStyle/>
          <a:p>
            <a:pPr algn="ctr"/>
            <a:r>
              <a:rPr lang="es-ES_tradnl" sz="6000" dirty="0" smtClean="0"/>
              <a:t>+</a:t>
            </a:r>
          </a:p>
        </p:txBody>
      </p:sp>
      <p:sp>
        <p:nvSpPr>
          <p:cNvPr id="23" name="TextBox 22"/>
          <p:cNvSpPr txBox="1"/>
          <p:nvPr/>
        </p:nvSpPr>
        <p:spPr>
          <a:xfrm flipH="1" flipV="1">
            <a:off x="8415562" y="1469101"/>
            <a:ext cx="690880" cy="1015663"/>
          </a:xfrm>
          <a:prstGeom prst="rect">
            <a:avLst/>
          </a:prstGeom>
          <a:noFill/>
        </p:spPr>
        <p:txBody>
          <a:bodyPr wrap="square" rtlCol="0">
            <a:spAutoFit/>
          </a:bodyPr>
          <a:lstStyle/>
          <a:p>
            <a:pPr algn="ctr"/>
            <a:r>
              <a:rPr lang="es-ES_tradnl" sz="6000" dirty="0" smtClean="0"/>
              <a:t>+</a:t>
            </a:r>
          </a:p>
        </p:txBody>
      </p:sp>
      <p:sp>
        <p:nvSpPr>
          <p:cNvPr id="24" name="TextBox 23"/>
          <p:cNvSpPr txBox="1"/>
          <p:nvPr/>
        </p:nvSpPr>
        <p:spPr>
          <a:xfrm flipH="1" flipV="1">
            <a:off x="2669115" y="1469101"/>
            <a:ext cx="690880" cy="1015663"/>
          </a:xfrm>
          <a:prstGeom prst="rect">
            <a:avLst/>
          </a:prstGeom>
          <a:noFill/>
        </p:spPr>
        <p:txBody>
          <a:bodyPr wrap="square" rtlCol="0">
            <a:spAutoFit/>
          </a:bodyPr>
          <a:lstStyle/>
          <a:p>
            <a:pPr algn="ctr"/>
            <a:r>
              <a:rPr lang="es-ES_tradnl" sz="6000" dirty="0" smtClean="0"/>
              <a:t>=</a:t>
            </a:r>
          </a:p>
        </p:txBody>
      </p:sp>
      <p:sp>
        <p:nvSpPr>
          <p:cNvPr id="25" name="TextBox 24"/>
          <p:cNvSpPr txBox="1"/>
          <p:nvPr/>
        </p:nvSpPr>
        <p:spPr>
          <a:xfrm>
            <a:off x="1083289" y="1747437"/>
            <a:ext cx="1300099" cy="369332"/>
          </a:xfrm>
          <a:prstGeom prst="rect">
            <a:avLst/>
          </a:prstGeom>
          <a:noFill/>
        </p:spPr>
        <p:txBody>
          <a:bodyPr wrap="none" rtlCol="0">
            <a:spAutoFit/>
          </a:bodyPr>
          <a:lstStyle/>
          <a:p>
            <a:pPr algn="ctr"/>
            <a:r>
              <a:rPr lang="es-ES_tradnl" dirty="0" smtClean="0"/>
              <a:t>Retenciones </a:t>
            </a:r>
          </a:p>
        </p:txBody>
      </p:sp>
      <p:sp>
        <p:nvSpPr>
          <p:cNvPr id="26" name="TextBox 25"/>
          <p:cNvSpPr txBox="1"/>
          <p:nvPr/>
        </p:nvSpPr>
        <p:spPr>
          <a:xfrm>
            <a:off x="1483846" y="3037757"/>
            <a:ext cx="498983" cy="369332"/>
          </a:xfrm>
          <a:prstGeom prst="rect">
            <a:avLst/>
          </a:prstGeom>
          <a:noFill/>
        </p:spPr>
        <p:txBody>
          <a:bodyPr wrap="none" rtlCol="0">
            <a:spAutoFit/>
          </a:bodyPr>
          <a:lstStyle/>
          <a:p>
            <a:pPr algn="ctr"/>
            <a:r>
              <a:rPr lang="es-ES_tradnl" dirty="0" smtClean="0"/>
              <a:t>IVA</a:t>
            </a:r>
          </a:p>
        </p:txBody>
      </p:sp>
      <p:sp>
        <p:nvSpPr>
          <p:cNvPr id="27" name="TextBox 26"/>
          <p:cNvSpPr txBox="1"/>
          <p:nvPr/>
        </p:nvSpPr>
        <p:spPr>
          <a:xfrm flipH="1" flipV="1">
            <a:off x="2582295" y="2714591"/>
            <a:ext cx="690880" cy="1015663"/>
          </a:xfrm>
          <a:prstGeom prst="rect">
            <a:avLst/>
          </a:prstGeom>
          <a:noFill/>
        </p:spPr>
        <p:txBody>
          <a:bodyPr wrap="square" rtlCol="0">
            <a:spAutoFit/>
          </a:bodyPr>
          <a:lstStyle/>
          <a:p>
            <a:pPr algn="ctr"/>
            <a:r>
              <a:rPr lang="es-ES_tradnl" sz="6000" dirty="0" smtClean="0"/>
              <a:t>=</a:t>
            </a:r>
          </a:p>
        </p:txBody>
      </p:sp>
      <p:sp>
        <p:nvSpPr>
          <p:cNvPr id="28" name="TextBox 27"/>
          <p:cNvSpPr txBox="1"/>
          <p:nvPr/>
        </p:nvSpPr>
        <p:spPr>
          <a:xfrm>
            <a:off x="3295840" y="2992690"/>
            <a:ext cx="1851789" cy="646331"/>
          </a:xfrm>
          <a:prstGeom prst="rect">
            <a:avLst/>
          </a:prstGeom>
          <a:noFill/>
        </p:spPr>
        <p:txBody>
          <a:bodyPr wrap="none" rtlCol="0">
            <a:spAutoFit/>
          </a:bodyPr>
          <a:lstStyle/>
          <a:p>
            <a:pPr algn="ctr"/>
            <a:r>
              <a:rPr lang="es-ES_tradnl" dirty="0" smtClean="0"/>
              <a:t>Según Calculo de </a:t>
            </a:r>
          </a:p>
          <a:p>
            <a:pPr algn="ctr"/>
            <a:r>
              <a:rPr lang="es-ES_tradnl" dirty="0" smtClean="0"/>
              <a:t>Proporcionalidad</a:t>
            </a:r>
            <a:endParaRPr lang="es-ES_tradnl" dirty="0"/>
          </a:p>
        </p:txBody>
      </p:sp>
      <p:sp>
        <p:nvSpPr>
          <p:cNvPr id="29" name="TextBox 28"/>
          <p:cNvSpPr txBox="1"/>
          <p:nvPr/>
        </p:nvSpPr>
        <p:spPr>
          <a:xfrm>
            <a:off x="3526675" y="4446981"/>
            <a:ext cx="1011815" cy="646331"/>
          </a:xfrm>
          <a:prstGeom prst="rect">
            <a:avLst/>
          </a:prstGeom>
          <a:noFill/>
        </p:spPr>
        <p:txBody>
          <a:bodyPr wrap="none" rtlCol="0">
            <a:spAutoFit/>
          </a:bodyPr>
          <a:lstStyle/>
          <a:p>
            <a:pPr algn="ctr"/>
            <a:r>
              <a:rPr lang="es-ES_tradnl" dirty="0" smtClean="0"/>
              <a:t>Monto a </a:t>
            </a:r>
          </a:p>
          <a:p>
            <a:pPr algn="ctr"/>
            <a:r>
              <a:rPr lang="es-ES_tradnl" dirty="0" smtClean="0"/>
              <a:t>Cancelar</a:t>
            </a:r>
          </a:p>
        </p:txBody>
      </p:sp>
      <p:sp>
        <p:nvSpPr>
          <p:cNvPr id="30" name="TextBox 29"/>
          <p:cNvSpPr txBox="1"/>
          <p:nvPr/>
        </p:nvSpPr>
        <p:spPr>
          <a:xfrm flipH="1" flipV="1">
            <a:off x="4694899" y="4174777"/>
            <a:ext cx="690880" cy="1015663"/>
          </a:xfrm>
          <a:prstGeom prst="rect">
            <a:avLst/>
          </a:prstGeom>
          <a:noFill/>
        </p:spPr>
        <p:txBody>
          <a:bodyPr wrap="square" rtlCol="0">
            <a:spAutoFit/>
          </a:bodyPr>
          <a:lstStyle/>
          <a:p>
            <a:pPr algn="ctr"/>
            <a:r>
              <a:rPr lang="es-ES_tradnl" sz="6000" dirty="0" smtClean="0"/>
              <a:t>=</a:t>
            </a:r>
          </a:p>
        </p:txBody>
      </p:sp>
      <p:sp>
        <p:nvSpPr>
          <p:cNvPr id="31" name="TextBox 30"/>
          <p:cNvSpPr txBox="1"/>
          <p:nvPr/>
        </p:nvSpPr>
        <p:spPr>
          <a:xfrm>
            <a:off x="5664739" y="4497942"/>
            <a:ext cx="1300099" cy="369332"/>
          </a:xfrm>
          <a:prstGeom prst="rect">
            <a:avLst/>
          </a:prstGeom>
          <a:noFill/>
        </p:spPr>
        <p:txBody>
          <a:bodyPr wrap="none" rtlCol="0">
            <a:spAutoFit/>
          </a:bodyPr>
          <a:lstStyle/>
          <a:p>
            <a:pPr algn="ctr"/>
            <a:r>
              <a:rPr lang="es-ES_tradnl" smtClean="0"/>
              <a:t>Retenciones </a:t>
            </a:r>
            <a:endParaRPr lang="es-ES_tradnl" dirty="0" smtClean="0"/>
          </a:p>
        </p:txBody>
      </p:sp>
      <p:sp>
        <p:nvSpPr>
          <p:cNvPr id="32" name="TextBox 31"/>
          <p:cNvSpPr txBox="1"/>
          <p:nvPr/>
        </p:nvSpPr>
        <p:spPr>
          <a:xfrm>
            <a:off x="7469513" y="4511680"/>
            <a:ext cx="946049" cy="369332"/>
          </a:xfrm>
          <a:prstGeom prst="rect">
            <a:avLst/>
          </a:prstGeom>
          <a:noFill/>
        </p:spPr>
        <p:txBody>
          <a:bodyPr wrap="square" rtlCol="0">
            <a:spAutoFit/>
          </a:bodyPr>
          <a:lstStyle/>
          <a:p>
            <a:pPr algn="ctr"/>
            <a:r>
              <a:rPr lang="es-ES_tradnl" dirty="0" smtClean="0"/>
              <a:t>IVA</a:t>
            </a:r>
          </a:p>
        </p:txBody>
      </p:sp>
      <p:sp>
        <p:nvSpPr>
          <p:cNvPr id="33" name="TextBox 32"/>
          <p:cNvSpPr txBox="1"/>
          <p:nvPr/>
        </p:nvSpPr>
        <p:spPr>
          <a:xfrm flipH="1" flipV="1">
            <a:off x="6893856" y="4188514"/>
            <a:ext cx="690880" cy="1015663"/>
          </a:xfrm>
          <a:prstGeom prst="rect">
            <a:avLst/>
          </a:prstGeom>
          <a:noFill/>
        </p:spPr>
        <p:txBody>
          <a:bodyPr wrap="square" rtlCol="0">
            <a:spAutoFit/>
          </a:bodyPr>
          <a:lstStyle/>
          <a:p>
            <a:pPr algn="ctr"/>
            <a:r>
              <a:rPr lang="es-ES_tradnl" sz="6000" dirty="0" smtClean="0"/>
              <a:t>+</a:t>
            </a:r>
          </a:p>
        </p:txBody>
      </p:sp>
      <p:sp>
        <p:nvSpPr>
          <p:cNvPr id="34" name="TextBox 33"/>
          <p:cNvSpPr txBox="1"/>
          <p:nvPr/>
        </p:nvSpPr>
        <p:spPr>
          <a:xfrm flipH="1" flipV="1">
            <a:off x="5207688" y="2969652"/>
            <a:ext cx="604908" cy="1015663"/>
          </a:xfrm>
          <a:prstGeom prst="rect">
            <a:avLst/>
          </a:prstGeom>
          <a:noFill/>
        </p:spPr>
        <p:txBody>
          <a:bodyPr wrap="square" rtlCol="0">
            <a:spAutoFit/>
          </a:bodyPr>
          <a:lstStyle/>
          <a:p>
            <a:pPr algn="ctr"/>
            <a:r>
              <a:rPr lang="es-ES_tradnl" sz="6000" dirty="0" smtClean="0"/>
              <a:t>-</a:t>
            </a:r>
          </a:p>
        </p:txBody>
      </p:sp>
      <p:sp>
        <p:nvSpPr>
          <p:cNvPr id="35" name="TextBox 34"/>
          <p:cNvSpPr txBox="1"/>
          <p:nvPr/>
        </p:nvSpPr>
        <p:spPr>
          <a:xfrm>
            <a:off x="5724599" y="2849764"/>
            <a:ext cx="3294300" cy="1200329"/>
          </a:xfrm>
          <a:prstGeom prst="rect">
            <a:avLst/>
          </a:prstGeom>
          <a:noFill/>
        </p:spPr>
        <p:txBody>
          <a:bodyPr wrap="none" rtlCol="0">
            <a:spAutoFit/>
          </a:bodyPr>
          <a:lstStyle/>
          <a:p>
            <a:r>
              <a:rPr lang="es-ES_tradnl" dirty="0" smtClean="0"/>
              <a:t>Otros Valores</a:t>
            </a:r>
          </a:p>
          <a:p>
            <a:r>
              <a:rPr lang="es-ES_tradnl" dirty="0" smtClean="0"/>
              <a:t>-Liquidez</a:t>
            </a:r>
          </a:p>
          <a:p>
            <a:r>
              <a:rPr lang="es-ES_tradnl" dirty="0" smtClean="0"/>
              <a:t>-2% tarjetas de </a:t>
            </a:r>
            <a:r>
              <a:rPr lang="es-ES_tradnl" dirty="0" err="1" smtClean="0"/>
              <a:t>credito</a:t>
            </a:r>
            <a:endParaRPr lang="es-ES_tradnl" dirty="0" smtClean="0"/>
          </a:p>
          <a:p>
            <a:r>
              <a:rPr lang="es-ES_tradnl" dirty="0" smtClean="0"/>
              <a:t>-1% Entidades Gubernamentales </a:t>
            </a:r>
          </a:p>
        </p:txBody>
      </p:sp>
      <p:sp>
        <p:nvSpPr>
          <p:cNvPr id="36" name="TextBox 35"/>
          <p:cNvSpPr txBox="1"/>
          <p:nvPr/>
        </p:nvSpPr>
        <p:spPr>
          <a:xfrm flipH="1" flipV="1">
            <a:off x="8328019" y="2600320"/>
            <a:ext cx="690880" cy="1015663"/>
          </a:xfrm>
          <a:prstGeom prst="rect">
            <a:avLst/>
          </a:prstGeom>
          <a:noFill/>
        </p:spPr>
        <p:txBody>
          <a:bodyPr wrap="square" rtlCol="0">
            <a:spAutoFit/>
          </a:bodyPr>
          <a:lstStyle/>
          <a:p>
            <a:pPr algn="ctr"/>
            <a:r>
              <a:rPr lang="es-ES_tradnl" sz="6000" dirty="0" smtClean="0"/>
              <a:t>+</a:t>
            </a:r>
          </a:p>
        </p:txBody>
      </p:sp>
      <p:sp>
        <p:nvSpPr>
          <p:cNvPr id="37" name="TextBox 36"/>
          <p:cNvSpPr txBox="1"/>
          <p:nvPr/>
        </p:nvSpPr>
        <p:spPr>
          <a:xfrm>
            <a:off x="9139017" y="2970889"/>
            <a:ext cx="1848326" cy="646331"/>
          </a:xfrm>
          <a:prstGeom prst="rect">
            <a:avLst/>
          </a:prstGeom>
          <a:noFill/>
        </p:spPr>
        <p:txBody>
          <a:bodyPr wrap="none" rtlCol="0">
            <a:spAutoFit/>
          </a:bodyPr>
          <a:lstStyle/>
          <a:p>
            <a:pPr algn="ctr"/>
            <a:r>
              <a:rPr lang="es-ES_tradnl" dirty="0" smtClean="0"/>
              <a:t>Retención del 1% </a:t>
            </a:r>
          </a:p>
          <a:p>
            <a:pPr algn="ctr"/>
            <a:r>
              <a:rPr lang="es-ES_tradnl" dirty="0" smtClean="0"/>
              <a:t>Y </a:t>
            </a:r>
            <a:r>
              <a:rPr lang="es-ES_tradnl" dirty="0" err="1" smtClean="0"/>
              <a:t>percepci</a:t>
            </a:r>
            <a:r>
              <a:rPr lang="es-ES" dirty="0" err="1" smtClean="0"/>
              <a:t>ó</a:t>
            </a:r>
            <a:r>
              <a:rPr lang="es-ES_tradnl" dirty="0" smtClean="0"/>
              <a:t>n </a:t>
            </a:r>
          </a:p>
        </p:txBody>
      </p:sp>
    </p:spTree>
    <p:extLst>
      <p:ext uri="{BB962C8B-B14F-4D97-AF65-F5344CB8AC3E}">
        <p14:creationId xmlns:p14="http://schemas.microsoft.com/office/powerpoint/2010/main" val="2466520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56933" y="6457890"/>
            <a:ext cx="2296784" cy="400110"/>
          </a:xfrm>
          <a:prstGeom prst="rect">
            <a:avLst/>
          </a:prstGeom>
          <a:noFill/>
        </p:spPr>
        <p:txBody>
          <a:bodyPr wrap="none" lIns="91440" tIns="45720" rIns="91440" bIns="45720">
            <a:spAutoFit/>
          </a:bodyPr>
          <a:lstStyle/>
          <a:p>
            <a:pPr algn="ctr"/>
            <a:r>
              <a:rPr lang="en-US" sz="20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ADSOFTWARE V4.0</a:t>
            </a:r>
            <a:endParaRPr lang="en-US" sz="20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7" name="Rectangle 6"/>
          <p:cNvSpPr/>
          <p:nvPr/>
        </p:nvSpPr>
        <p:spPr>
          <a:xfrm>
            <a:off x="10063180" y="6319390"/>
            <a:ext cx="1042144" cy="276999"/>
          </a:xfrm>
          <a:prstGeom prst="rect">
            <a:avLst/>
          </a:prstGeom>
          <a:noFill/>
        </p:spPr>
        <p:txBody>
          <a:bodyPr wrap="none" lIns="91440" tIns="45720" rIns="91440" bIns="45720">
            <a:spAutoFit/>
          </a:bodyPr>
          <a:lstStyle/>
          <a:p>
            <a:pPr algn="ctr"/>
            <a:r>
              <a:rPr lang="es-ES" sz="12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A-Z Software</a:t>
            </a:r>
            <a:endParaRPr lang="en-US" sz="12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9" name="Rectangle 8"/>
          <p:cNvSpPr/>
          <p:nvPr/>
        </p:nvSpPr>
        <p:spPr>
          <a:xfrm>
            <a:off x="4887153" y="2454606"/>
            <a:ext cx="1751890" cy="954107"/>
          </a:xfrm>
          <a:prstGeom prst="rect">
            <a:avLst/>
          </a:prstGeom>
          <a:noFill/>
        </p:spPr>
        <p:txBody>
          <a:bodyPr wrap="none" lIns="91440" tIns="45720" rIns="91440" bIns="45720">
            <a:spAutoFit/>
          </a:bodyPr>
          <a:lstStyle/>
          <a:p>
            <a:pPr algn="ctr"/>
            <a:r>
              <a:rPr lang="es-ES"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Preguntas</a:t>
            </a:r>
          </a:p>
          <a:p>
            <a:pPr algn="ctr"/>
            <a:r>
              <a:rPr lang="es-ES"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a:t>
            </a:r>
            <a:endParaRPr lang="es-ES_tradnl" sz="2800" dirty="0">
              <a:ln w="0"/>
              <a:effectLst>
                <a:outerShdw blurRad="38100" dist="19050" dir="2700000" algn="tl" rotWithShape="0">
                  <a:schemeClr val="dk1">
                    <a:alpha val="40000"/>
                  </a:schemeClr>
                </a:outerShdw>
              </a:effectLst>
              <a:latin typeface="Trebuchet MS" charset="0"/>
              <a:ea typeface="Trebuchet MS" charset="0"/>
              <a:cs typeface="Trebuchet MS" charset="0"/>
            </a:endParaRPr>
          </a:p>
        </p:txBody>
      </p:sp>
    </p:spTree>
    <p:extLst>
      <p:ext uri="{BB962C8B-B14F-4D97-AF65-F5344CB8AC3E}">
        <p14:creationId xmlns:p14="http://schemas.microsoft.com/office/powerpoint/2010/main" val="156364991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56933" y="6457890"/>
            <a:ext cx="2296784" cy="400110"/>
          </a:xfrm>
          <a:prstGeom prst="rect">
            <a:avLst/>
          </a:prstGeom>
          <a:noFill/>
        </p:spPr>
        <p:txBody>
          <a:bodyPr wrap="none" lIns="91440" tIns="45720" rIns="91440" bIns="45720">
            <a:spAutoFit/>
          </a:bodyPr>
          <a:lstStyle/>
          <a:p>
            <a:pPr algn="ctr"/>
            <a:r>
              <a:rPr lang="en-US" sz="20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ADSOFTWARE V4.0</a:t>
            </a:r>
            <a:endParaRPr lang="en-US" sz="20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7" name="Rectangle 6"/>
          <p:cNvSpPr/>
          <p:nvPr/>
        </p:nvSpPr>
        <p:spPr>
          <a:xfrm>
            <a:off x="10063180" y="6319390"/>
            <a:ext cx="1042144" cy="276999"/>
          </a:xfrm>
          <a:prstGeom prst="rect">
            <a:avLst/>
          </a:prstGeom>
          <a:noFill/>
        </p:spPr>
        <p:txBody>
          <a:bodyPr wrap="none" lIns="91440" tIns="45720" rIns="91440" bIns="45720">
            <a:spAutoFit/>
          </a:bodyPr>
          <a:lstStyle/>
          <a:p>
            <a:pPr algn="ctr"/>
            <a:r>
              <a:rPr lang="es-ES" sz="12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A-Z Software</a:t>
            </a:r>
            <a:endParaRPr lang="en-US" sz="12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9" name="Rectangle 8"/>
          <p:cNvSpPr/>
          <p:nvPr/>
        </p:nvSpPr>
        <p:spPr>
          <a:xfrm>
            <a:off x="1749372" y="884598"/>
            <a:ext cx="9166164" cy="954107"/>
          </a:xfrm>
          <a:prstGeom prst="rect">
            <a:avLst/>
          </a:prstGeom>
          <a:noFill/>
        </p:spPr>
        <p:txBody>
          <a:bodyPr wrap="none" lIns="91440" tIns="45720" rIns="91440" bIns="45720">
            <a:spAutoFit/>
          </a:bodyPr>
          <a:lstStyle/>
          <a:p>
            <a:pPr algn="ctr"/>
            <a:r>
              <a:rPr lang="es-ES"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INDICACIONES PARA SOLICITAR ACTIVACION DE MODULOS</a:t>
            </a:r>
          </a:p>
          <a:p>
            <a:pPr algn="ctr"/>
            <a:r>
              <a:rPr lang="es-ES"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Y USUARIOS</a:t>
            </a:r>
            <a:endParaRPr lang="es-ES_tradnl" sz="2800" dirty="0">
              <a:ln w="0"/>
              <a:effectLst>
                <a:outerShdw blurRad="38100" dist="19050" dir="2700000" algn="tl" rotWithShape="0">
                  <a:schemeClr val="dk1">
                    <a:alpha val="40000"/>
                  </a:schemeClr>
                </a:outerShdw>
              </a:effectLst>
              <a:latin typeface="Trebuchet MS" charset="0"/>
              <a:ea typeface="Trebuchet MS" charset="0"/>
              <a:cs typeface="Trebuchet MS" charset="0"/>
            </a:endParaRPr>
          </a:p>
        </p:txBody>
      </p:sp>
      <p:sp>
        <p:nvSpPr>
          <p:cNvPr id="5" name="Rectangle 4"/>
          <p:cNvSpPr/>
          <p:nvPr/>
        </p:nvSpPr>
        <p:spPr>
          <a:xfrm>
            <a:off x="573933" y="1933035"/>
            <a:ext cx="4020460" cy="523220"/>
          </a:xfrm>
          <a:prstGeom prst="rect">
            <a:avLst/>
          </a:prstGeom>
          <a:noFill/>
        </p:spPr>
        <p:txBody>
          <a:bodyPr wrap="none" lIns="91440" tIns="45720" rIns="91440" bIns="45720">
            <a:spAutoFit/>
          </a:bodyPr>
          <a:lstStyle/>
          <a:p>
            <a:pPr algn="ctr"/>
            <a:r>
              <a:rPr lang="es-ES" sz="2800" smtClean="0">
                <a:ln w="0"/>
                <a:effectLst>
                  <a:outerShdw blurRad="38100" dist="19050" dir="2700000" algn="tl" rotWithShape="0">
                    <a:schemeClr val="dk1">
                      <a:alpha val="40000"/>
                    </a:schemeClr>
                  </a:outerShdw>
                </a:effectLst>
                <a:latin typeface="Trebuchet MS" charset="0"/>
                <a:ea typeface="Trebuchet MS" charset="0"/>
                <a:cs typeface="Trebuchet MS" charset="0"/>
              </a:rPr>
              <a:t>USUARIO YA EXISTENTES</a:t>
            </a:r>
            <a:endParaRPr lang="es-ES_tradnl" sz="2800" dirty="0">
              <a:ln w="0"/>
              <a:effectLst>
                <a:outerShdw blurRad="38100" dist="19050" dir="2700000" algn="tl" rotWithShape="0">
                  <a:schemeClr val="dk1">
                    <a:alpha val="40000"/>
                  </a:schemeClr>
                </a:outerShdw>
              </a:effectLst>
              <a:latin typeface="Trebuchet MS" charset="0"/>
              <a:ea typeface="Trebuchet MS" charset="0"/>
              <a:cs typeface="Trebuchet MS" charset="0"/>
            </a:endParaRPr>
          </a:p>
        </p:txBody>
      </p:sp>
      <p:sp>
        <p:nvSpPr>
          <p:cNvPr id="6" name="Rectangle 5"/>
          <p:cNvSpPr/>
          <p:nvPr/>
        </p:nvSpPr>
        <p:spPr>
          <a:xfrm>
            <a:off x="595322" y="2356956"/>
            <a:ext cx="7047937" cy="1138773"/>
          </a:xfrm>
          <a:prstGeom prst="rect">
            <a:avLst/>
          </a:prstGeom>
          <a:noFill/>
        </p:spPr>
        <p:txBody>
          <a:bodyPr wrap="square" lIns="91440" tIns="45720" rIns="91440" bIns="45720">
            <a:spAutoFit/>
          </a:bodyPr>
          <a:lstStyle/>
          <a:p>
            <a:pPr algn="just"/>
            <a:r>
              <a:rPr lang="es-ES" sz="20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VIA CORREO ELECTRONICO ENVIAR EL NOMBRE DEL USUARIO Y LOS MODULOS QUE DESEA ACTIVAR.</a:t>
            </a:r>
          </a:p>
          <a:p>
            <a:pPr algn="ctr"/>
            <a:endParaRPr lang="es-ES_tradnl" sz="2800" dirty="0">
              <a:ln w="0"/>
              <a:effectLst>
                <a:outerShdw blurRad="38100" dist="19050" dir="2700000" algn="tl" rotWithShape="0">
                  <a:schemeClr val="dk1">
                    <a:alpha val="40000"/>
                  </a:schemeClr>
                </a:outerShdw>
              </a:effectLst>
              <a:latin typeface="Trebuchet MS" charset="0"/>
              <a:ea typeface="Trebuchet MS" charset="0"/>
              <a:cs typeface="Trebuchet MS" charset="0"/>
            </a:endParaRPr>
          </a:p>
        </p:txBody>
      </p:sp>
      <p:sp>
        <p:nvSpPr>
          <p:cNvPr id="8" name="Rectangle 7"/>
          <p:cNvSpPr/>
          <p:nvPr/>
        </p:nvSpPr>
        <p:spPr>
          <a:xfrm>
            <a:off x="595322" y="3078774"/>
            <a:ext cx="2799163" cy="523220"/>
          </a:xfrm>
          <a:prstGeom prst="rect">
            <a:avLst/>
          </a:prstGeom>
          <a:noFill/>
        </p:spPr>
        <p:txBody>
          <a:bodyPr wrap="none" lIns="91440" tIns="45720" rIns="91440" bIns="45720">
            <a:spAutoFit/>
          </a:bodyPr>
          <a:lstStyle/>
          <a:p>
            <a:pPr algn="ctr"/>
            <a:r>
              <a:rPr lang="es-ES" sz="2800" smtClean="0">
                <a:ln w="0"/>
                <a:effectLst>
                  <a:outerShdw blurRad="38100" dist="19050" dir="2700000" algn="tl" rotWithShape="0">
                    <a:schemeClr val="dk1">
                      <a:alpha val="40000"/>
                    </a:schemeClr>
                  </a:outerShdw>
                </a:effectLst>
                <a:latin typeface="Trebuchet MS" charset="0"/>
                <a:ea typeface="Trebuchet MS" charset="0"/>
                <a:cs typeface="Trebuchet MS" charset="0"/>
              </a:rPr>
              <a:t>NUEVO USUARIO</a:t>
            </a:r>
            <a:endParaRPr lang="es-ES_tradnl" sz="2800" dirty="0">
              <a:ln w="0"/>
              <a:effectLst>
                <a:outerShdw blurRad="38100" dist="19050" dir="2700000" algn="tl" rotWithShape="0">
                  <a:schemeClr val="dk1">
                    <a:alpha val="40000"/>
                  </a:schemeClr>
                </a:outerShdw>
              </a:effectLst>
              <a:latin typeface="Trebuchet MS" charset="0"/>
              <a:ea typeface="Trebuchet MS" charset="0"/>
              <a:cs typeface="Trebuchet MS" charset="0"/>
            </a:endParaRPr>
          </a:p>
        </p:txBody>
      </p:sp>
      <p:sp>
        <p:nvSpPr>
          <p:cNvPr id="10" name="Rectangle 9"/>
          <p:cNvSpPr/>
          <p:nvPr/>
        </p:nvSpPr>
        <p:spPr>
          <a:xfrm>
            <a:off x="573933" y="3548861"/>
            <a:ext cx="7047937" cy="1446550"/>
          </a:xfrm>
          <a:prstGeom prst="rect">
            <a:avLst/>
          </a:prstGeom>
          <a:noFill/>
        </p:spPr>
        <p:txBody>
          <a:bodyPr wrap="square" lIns="91440" tIns="45720" rIns="91440" bIns="45720">
            <a:spAutoFit/>
          </a:bodyPr>
          <a:lstStyle/>
          <a:p>
            <a:pPr algn="just"/>
            <a:r>
              <a:rPr lang="es-ES" sz="20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VIA CORREO ELECTRONICO ENVIAR EL NOMBRE DEL USUARIO LA DEPENDENCIA A LA QUE PERTENECE, LA UNIDAD Y LOS MODULOS QUE DESEA ACTIVAR.</a:t>
            </a:r>
          </a:p>
          <a:p>
            <a:pPr algn="ctr"/>
            <a:endParaRPr lang="es-ES_tradnl" sz="2800" dirty="0">
              <a:ln w="0"/>
              <a:effectLst>
                <a:outerShdw blurRad="38100" dist="19050" dir="2700000" algn="tl" rotWithShape="0">
                  <a:schemeClr val="dk1">
                    <a:alpha val="40000"/>
                  </a:schemeClr>
                </a:outerShdw>
              </a:effectLst>
              <a:latin typeface="Trebuchet MS" charset="0"/>
              <a:ea typeface="Trebuchet MS" charset="0"/>
              <a:cs typeface="Trebuchet MS" charset="0"/>
            </a:endParaRPr>
          </a:p>
        </p:txBody>
      </p:sp>
    </p:spTree>
    <p:extLst>
      <p:ext uri="{BB962C8B-B14F-4D97-AF65-F5344CB8AC3E}">
        <p14:creationId xmlns:p14="http://schemas.microsoft.com/office/powerpoint/2010/main" val="56746213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56933" y="6457890"/>
            <a:ext cx="2296784" cy="400110"/>
          </a:xfrm>
          <a:prstGeom prst="rect">
            <a:avLst/>
          </a:prstGeom>
          <a:noFill/>
        </p:spPr>
        <p:txBody>
          <a:bodyPr wrap="none" lIns="91440" tIns="45720" rIns="91440" bIns="45720">
            <a:spAutoFit/>
          </a:bodyPr>
          <a:lstStyle/>
          <a:p>
            <a:pPr algn="ctr"/>
            <a:r>
              <a:rPr lang="en-US" sz="20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ADSOFTWARE V4.0</a:t>
            </a:r>
            <a:endParaRPr lang="en-US" sz="20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7" name="Rectangle 6"/>
          <p:cNvSpPr/>
          <p:nvPr/>
        </p:nvSpPr>
        <p:spPr>
          <a:xfrm>
            <a:off x="10063180" y="6319390"/>
            <a:ext cx="1042144" cy="276999"/>
          </a:xfrm>
          <a:prstGeom prst="rect">
            <a:avLst/>
          </a:prstGeom>
          <a:noFill/>
        </p:spPr>
        <p:txBody>
          <a:bodyPr wrap="none" lIns="91440" tIns="45720" rIns="91440" bIns="45720">
            <a:spAutoFit/>
          </a:bodyPr>
          <a:lstStyle/>
          <a:p>
            <a:pPr algn="ctr"/>
            <a:r>
              <a:rPr lang="es-ES" sz="12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A-Z Software</a:t>
            </a:r>
            <a:endParaRPr lang="en-US" sz="12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9" name="Rectangle 8"/>
          <p:cNvSpPr/>
          <p:nvPr/>
        </p:nvSpPr>
        <p:spPr>
          <a:xfrm>
            <a:off x="3666792" y="389633"/>
            <a:ext cx="5331331" cy="523220"/>
          </a:xfrm>
          <a:prstGeom prst="rect">
            <a:avLst/>
          </a:prstGeom>
          <a:noFill/>
        </p:spPr>
        <p:txBody>
          <a:bodyPr wrap="none" lIns="91440" tIns="45720" rIns="91440" bIns="45720">
            <a:spAutoFit/>
          </a:bodyPr>
          <a:lstStyle/>
          <a:p>
            <a:pPr algn="ctr"/>
            <a:r>
              <a:rPr lang="es-ES"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INFORMACION OFICINA CENTRAL</a:t>
            </a:r>
            <a:endParaRPr lang="es-ES_tradnl" sz="2800" dirty="0">
              <a:ln w="0"/>
              <a:effectLst>
                <a:outerShdw blurRad="38100" dist="19050" dir="2700000" algn="tl" rotWithShape="0">
                  <a:schemeClr val="dk1">
                    <a:alpha val="40000"/>
                  </a:schemeClr>
                </a:outerShdw>
              </a:effectLst>
              <a:latin typeface="Trebuchet MS" charset="0"/>
              <a:ea typeface="Trebuchet MS" charset="0"/>
              <a:cs typeface="Trebuchet MS" charset="0"/>
            </a:endParaRPr>
          </a:p>
        </p:txBody>
      </p:sp>
      <p:sp>
        <p:nvSpPr>
          <p:cNvPr id="6" name="Rectangle 5"/>
          <p:cNvSpPr/>
          <p:nvPr/>
        </p:nvSpPr>
        <p:spPr>
          <a:xfrm>
            <a:off x="820405" y="1088901"/>
            <a:ext cx="10284919" cy="5324535"/>
          </a:xfrm>
          <a:prstGeom prst="rect">
            <a:avLst/>
          </a:prstGeom>
          <a:noFill/>
        </p:spPr>
        <p:txBody>
          <a:bodyPr wrap="square" lIns="91440" tIns="45720" rIns="91440" bIns="45720">
            <a:spAutoFit/>
          </a:bodyPr>
          <a:lstStyle/>
          <a:p>
            <a:pPr algn="just"/>
            <a:r>
              <a:rPr lang="es-ES" sz="20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Fechas Importantes.</a:t>
            </a:r>
          </a:p>
          <a:p>
            <a:pPr algn="just"/>
            <a:endParaRPr lang="es-ES" sz="2000" dirty="0">
              <a:ln w="0"/>
              <a:effectLst>
                <a:outerShdw blurRad="38100" dist="19050" dir="2700000" algn="tl" rotWithShape="0">
                  <a:schemeClr val="dk1">
                    <a:alpha val="40000"/>
                  </a:schemeClr>
                </a:outerShdw>
              </a:effectLst>
              <a:latin typeface="Trebuchet MS" charset="0"/>
              <a:ea typeface="Trebuchet MS" charset="0"/>
              <a:cs typeface="Trebuchet MS" charset="0"/>
            </a:endParaRPr>
          </a:p>
          <a:p>
            <a:pPr algn="just"/>
            <a:r>
              <a:rPr lang="es-ES" sz="20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-Declaraciones de IVA y Retenciones de Renta serán </a:t>
            </a:r>
            <a:r>
              <a:rPr lang="es-ES" sz="20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los primeros 7 días hábiles de cada mes.</a:t>
            </a:r>
          </a:p>
          <a:p>
            <a:pPr algn="just"/>
            <a:endParaRPr lang="es-ES" sz="2000" dirty="0" smtClean="0">
              <a:ln w="0"/>
              <a:effectLst>
                <a:outerShdw blurRad="38100" dist="19050" dir="2700000" algn="tl" rotWithShape="0">
                  <a:schemeClr val="dk1">
                    <a:alpha val="40000"/>
                  </a:schemeClr>
                </a:outerShdw>
              </a:effectLst>
              <a:latin typeface="Trebuchet MS" charset="0"/>
              <a:ea typeface="Trebuchet MS" charset="0"/>
              <a:cs typeface="Trebuchet MS" charset="0"/>
            </a:endParaRPr>
          </a:p>
          <a:p>
            <a:pPr algn="just"/>
            <a:r>
              <a:rPr lang="es-ES" sz="20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a:t>
            </a:r>
            <a:r>
              <a:rPr lang="es-ES" sz="20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La Declaración de Renta del mes de Julio se presentara en el nuevo modulo.</a:t>
            </a:r>
            <a:endParaRPr lang="es-ES" sz="2000" dirty="0" smtClean="0">
              <a:ln w="0"/>
              <a:effectLst>
                <a:outerShdw blurRad="38100" dist="19050" dir="2700000" algn="tl" rotWithShape="0">
                  <a:schemeClr val="dk1">
                    <a:alpha val="40000"/>
                  </a:schemeClr>
                </a:outerShdw>
              </a:effectLst>
              <a:latin typeface="Trebuchet MS" charset="0"/>
              <a:ea typeface="Trebuchet MS" charset="0"/>
              <a:cs typeface="Trebuchet MS" charset="0"/>
            </a:endParaRPr>
          </a:p>
          <a:p>
            <a:pPr algn="just"/>
            <a:endParaRPr lang="es-ES" sz="2000" dirty="0" smtClean="0">
              <a:ln w="0"/>
              <a:effectLst>
                <a:outerShdw blurRad="38100" dist="19050" dir="2700000" algn="tl" rotWithShape="0">
                  <a:schemeClr val="dk1">
                    <a:alpha val="40000"/>
                  </a:schemeClr>
                </a:outerShdw>
              </a:effectLst>
              <a:latin typeface="Trebuchet MS" charset="0"/>
              <a:ea typeface="Trebuchet MS" charset="0"/>
              <a:cs typeface="Trebuchet MS" charset="0"/>
            </a:endParaRPr>
          </a:p>
          <a:p>
            <a:pPr algn="just"/>
            <a:r>
              <a:rPr lang="es-ES" sz="20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-La Declaración de </a:t>
            </a:r>
            <a:r>
              <a:rPr lang="es-ES" sz="2000" dirty="0" err="1" smtClean="0">
                <a:ln w="0"/>
                <a:effectLst>
                  <a:outerShdw blurRad="38100" dist="19050" dir="2700000" algn="tl" rotWithShape="0">
                    <a:schemeClr val="dk1">
                      <a:alpha val="40000"/>
                    </a:schemeClr>
                  </a:outerShdw>
                </a:effectLst>
                <a:latin typeface="Trebuchet MS" charset="0"/>
                <a:ea typeface="Trebuchet MS" charset="0"/>
                <a:cs typeface="Trebuchet MS" charset="0"/>
              </a:rPr>
              <a:t>Iva</a:t>
            </a:r>
            <a:r>
              <a:rPr lang="es-ES" sz="20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 del Mes </a:t>
            </a:r>
            <a:r>
              <a:rPr lang="es-ES" sz="20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de Septiembre de 2017 se </a:t>
            </a:r>
            <a:r>
              <a:rPr lang="es-ES" sz="20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presentara en el nuevo </a:t>
            </a:r>
            <a:r>
              <a:rPr lang="es-ES" sz="20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modulo</a:t>
            </a:r>
          </a:p>
          <a:p>
            <a:pPr algn="just"/>
            <a:endParaRPr lang="es-ES" sz="2000" dirty="0">
              <a:ln w="0"/>
              <a:effectLst>
                <a:outerShdw blurRad="38100" dist="19050" dir="2700000" algn="tl" rotWithShape="0">
                  <a:schemeClr val="dk1">
                    <a:alpha val="40000"/>
                  </a:schemeClr>
                </a:outerShdw>
              </a:effectLst>
              <a:latin typeface="Trebuchet MS" charset="0"/>
              <a:ea typeface="Trebuchet MS" charset="0"/>
              <a:cs typeface="Trebuchet MS" charset="0"/>
            </a:endParaRPr>
          </a:p>
          <a:p>
            <a:pPr algn="just"/>
            <a:r>
              <a:rPr lang="es-ES" sz="20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-La información de </a:t>
            </a:r>
            <a:r>
              <a:rPr lang="es-ES" sz="20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las compras y ventas de los </a:t>
            </a:r>
            <a:r>
              <a:rPr lang="es-ES" sz="20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meses ENERO, FEBRERO Y </a:t>
            </a:r>
            <a:r>
              <a:rPr lang="es-ES" sz="20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MARZO se </a:t>
            </a:r>
            <a:r>
              <a:rPr lang="es-ES" sz="20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presentara el 21 de julio de 2017.</a:t>
            </a:r>
          </a:p>
          <a:p>
            <a:pPr algn="just"/>
            <a:endParaRPr lang="es-ES" sz="2000" dirty="0">
              <a:ln w="0"/>
              <a:effectLst>
                <a:outerShdw blurRad="38100" dist="19050" dir="2700000" algn="tl" rotWithShape="0">
                  <a:schemeClr val="dk1">
                    <a:alpha val="40000"/>
                  </a:schemeClr>
                </a:outerShdw>
              </a:effectLst>
              <a:latin typeface="Trebuchet MS" charset="0"/>
              <a:ea typeface="Trebuchet MS" charset="0"/>
              <a:cs typeface="Trebuchet MS" charset="0"/>
            </a:endParaRPr>
          </a:p>
          <a:p>
            <a:pPr algn="just"/>
            <a:r>
              <a:rPr lang="es-ES" sz="20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-La información de </a:t>
            </a:r>
            <a:r>
              <a:rPr lang="es-ES" sz="20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las compras y ventas de los </a:t>
            </a:r>
            <a:r>
              <a:rPr lang="es-ES" sz="20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meses ABRIL, MAYO Y </a:t>
            </a:r>
            <a:r>
              <a:rPr lang="es-ES" sz="20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JUNIO se </a:t>
            </a:r>
            <a:r>
              <a:rPr lang="es-ES" sz="2000" dirty="0">
                <a:ln w="0"/>
                <a:effectLst>
                  <a:outerShdw blurRad="38100" dist="19050" dir="2700000" algn="tl" rotWithShape="0">
                    <a:schemeClr val="dk1">
                      <a:alpha val="40000"/>
                    </a:schemeClr>
                  </a:outerShdw>
                </a:effectLst>
                <a:latin typeface="Trebuchet MS" charset="0"/>
                <a:ea typeface="Trebuchet MS" charset="0"/>
                <a:cs typeface="Trebuchet MS" charset="0"/>
              </a:rPr>
              <a:t>presentara </a:t>
            </a:r>
            <a:r>
              <a:rPr lang="es-ES" sz="20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el 18 agosto de 2017.</a:t>
            </a:r>
          </a:p>
          <a:p>
            <a:pPr algn="just"/>
            <a:endParaRPr lang="es-ES" sz="2000" dirty="0">
              <a:ln w="0"/>
              <a:effectLst>
                <a:outerShdw blurRad="38100" dist="19050" dir="2700000" algn="tl" rotWithShape="0">
                  <a:schemeClr val="dk1">
                    <a:alpha val="40000"/>
                  </a:schemeClr>
                </a:outerShdw>
              </a:effectLst>
              <a:latin typeface="Trebuchet MS" charset="0"/>
              <a:ea typeface="Trebuchet MS" charset="0"/>
              <a:cs typeface="Trebuchet MS" charset="0"/>
            </a:endParaRPr>
          </a:p>
          <a:p>
            <a:pPr algn="just"/>
            <a:r>
              <a:rPr lang="es-ES" sz="20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-La consolidación de las retenciones de enero a junio tendrán que ser digitadas y presentadas a mas tardar el 8 de  septiembre de 2017</a:t>
            </a:r>
            <a:endParaRPr lang="es-ES_tradnl" sz="2800" dirty="0">
              <a:ln w="0"/>
              <a:effectLst>
                <a:outerShdw blurRad="38100" dist="19050" dir="2700000" algn="tl" rotWithShape="0">
                  <a:schemeClr val="dk1">
                    <a:alpha val="40000"/>
                  </a:schemeClr>
                </a:outerShdw>
              </a:effectLst>
              <a:latin typeface="Trebuchet MS" charset="0"/>
              <a:ea typeface="Trebuchet MS" charset="0"/>
              <a:cs typeface="Trebuchet MS" charset="0"/>
            </a:endParaRPr>
          </a:p>
        </p:txBody>
      </p:sp>
    </p:spTree>
    <p:extLst>
      <p:ext uri="{BB962C8B-B14F-4D97-AF65-F5344CB8AC3E}">
        <p14:creationId xmlns:p14="http://schemas.microsoft.com/office/powerpoint/2010/main" val="394805281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56933" y="6457890"/>
            <a:ext cx="2296784" cy="400110"/>
          </a:xfrm>
          <a:prstGeom prst="rect">
            <a:avLst/>
          </a:prstGeom>
          <a:noFill/>
        </p:spPr>
        <p:txBody>
          <a:bodyPr wrap="none" lIns="91440" tIns="45720" rIns="91440" bIns="45720">
            <a:spAutoFit/>
          </a:bodyPr>
          <a:lstStyle/>
          <a:p>
            <a:pPr algn="ctr"/>
            <a:r>
              <a:rPr lang="en-US" sz="20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ADSOFTWARE V4.0</a:t>
            </a:r>
            <a:endParaRPr lang="en-US" sz="20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7" name="Rectangle 6"/>
          <p:cNvSpPr/>
          <p:nvPr/>
        </p:nvSpPr>
        <p:spPr>
          <a:xfrm>
            <a:off x="10063180" y="6319390"/>
            <a:ext cx="1042144" cy="276999"/>
          </a:xfrm>
          <a:prstGeom prst="rect">
            <a:avLst/>
          </a:prstGeom>
          <a:noFill/>
        </p:spPr>
        <p:txBody>
          <a:bodyPr wrap="none" lIns="91440" tIns="45720" rIns="91440" bIns="45720">
            <a:spAutoFit/>
          </a:bodyPr>
          <a:lstStyle/>
          <a:p>
            <a:pPr algn="ctr"/>
            <a:r>
              <a:rPr lang="es-ES" sz="12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A-Z Software</a:t>
            </a:r>
            <a:endParaRPr lang="en-US" sz="12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83191" y="587794"/>
            <a:ext cx="5731596" cy="5731596"/>
          </a:xfrm>
          <a:prstGeom prst="rect">
            <a:avLst/>
          </a:prstGeom>
        </p:spPr>
      </p:pic>
    </p:spTree>
    <p:extLst>
      <p:ext uri="{BB962C8B-B14F-4D97-AF65-F5344CB8AC3E}">
        <p14:creationId xmlns:p14="http://schemas.microsoft.com/office/powerpoint/2010/main" val="18861494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56933" y="6457890"/>
            <a:ext cx="2296784" cy="400110"/>
          </a:xfrm>
          <a:prstGeom prst="rect">
            <a:avLst/>
          </a:prstGeom>
          <a:noFill/>
        </p:spPr>
        <p:txBody>
          <a:bodyPr wrap="none" lIns="91440" tIns="45720" rIns="91440" bIns="45720">
            <a:spAutoFit/>
          </a:bodyPr>
          <a:lstStyle/>
          <a:p>
            <a:pPr algn="ctr"/>
            <a:r>
              <a:rPr lang="en-US" sz="20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ADSOFTWARE V4.0</a:t>
            </a:r>
            <a:endParaRPr lang="en-US" sz="20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7" name="Rectangle 6"/>
          <p:cNvSpPr/>
          <p:nvPr/>
        </p:nvSpPr>
        <p:spPr>
          <a:xfrm>
            <a:off x="10063180" y="6319390"/>
            <a:ext cx="1042144" cy="276999"/>
          </a:xfrm>
          <a:prstGeom prst="rect">
            <a:avLst/>
          </a:prstGeom>
          <a:noFill/>
        </p:spPr>
        <p:txBody>
          <a:bodyPr wrap="none" lIns="91440" tIns="45720" rIns="91440" bIns="45720">
            <a:spAutoFit/>
          </a:bodyPr>
          <a:lstStyle/>
          <a:p>
            <a:pPr algn="ctr"/>
            <a:r>
              <a:rPr lang="es-ES" sz="12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A-Z Software</a:t>
            </a:r>
            <a:endParaRPr lang="en-US" sz="12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9" name="Rectangle 8"/>
          <p:cNvSpPr/>
          <p:nvPr/>
        </p:nvSpPr>
        <p:spPr>
          <a:xfrm>
            <a:off x="4680566" y="786287"/>
            <a:ext cx="1816524" cy="523220"/>
          </a:xfrm>
          <a:prstGeom prst="rect">
            <a:avLst/>
          </a:prstGeom>
          <a:noFill/>
        </p:spPr>
        <p:txBody>
          <a:bodyPr wrap="none" lIns="91440" tIns="45720" rIns="91440" bIns="45720">
            <a:spAutoFit/>
          </a:bodyPr>
          <a:lstStyle/>
          <a:p>
            <a:pPr algn="ctr"/>
            <a:r>
              <a:rPr lang="es-ES_tradnl"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Contenido</a:t>
            </a:r>
            <a:endParaRPr lang="es-ES_tradnl" sz="2800" b="0" cap="none" spc="0" dirty="0">
              <a:ln w="0"/>
              <a:solidFill>
                <a:schemeClr val="tx1"/>
              </a:solidFill>
              <a:effectLst>
                <a:outerShdw blurRad="38100" dist="19050" dir="2700000" algn="tl" rotWithShape="0">
                  <a:schemeClr val="dk1">
                    <a:alpha val="40000"/>
                  </a:schemeClr>
                </a:outerShdw>
              </a:effectLst>
              <a:latin typeface="Trebuchet MS" charset="0"/>
              <a:ea typeface="Trebuchet MS" charset="0"/>
              <a:cs typeface="Trebuchet MS" charset="0"/>
            </a:endParaRPr>
          </a:p>
        </p:txBody>
      </p:sp>
      <p:sp>
        <p:nvSpPr>
          <p:cNvPr id="8" name="Rectangle 7"/>
          <p:cNvSpPr/>
          <p:nvPr/>
        </p:nvSpPr>
        <p:spPr>
          <a:xfrm>
            <a:off x="4213718" y="2315930"/>
            <a:ext cx="1620957" cy="523220"/>
          </a:xfrm>
          <a:prstGeom prst="rect">
            <a:avLst/>
          </a:prstGeom>
          <a:noFill/>
        </p:spPr>
        <p:txBody>
          <a:bodyPr wrap="none" lIns="91440" tIns="45720" rIns="91440" bIns="45720">
            <a:spAutoFit/>
          </a:bodyPr>
          <a:lstStyle/>
          <a:p>
            <a:pPr algn="ctr"/>
            <a:r>
              <a:rPr lang="en-US"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Lo </a:t>
            </a:r>
            <a:r>
              <a:rPr lang="es-ES_tradnl"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nuevo</a:t>
            </a:r>
            <a:endParaRPr lang="es-ES_tradnl" sz="2800" b="0" cap="none" spc="0" dirty="0">
              <a:ln w="0"/>
              <a:solidFill>
                <a:schemeClr val="tx1"/>
              </a:solidFill>
              <a:effectLst>
                <a:outerShdw blurRad="38100" dist="19050" dir="2700000" algn="tl" rotWithShape="0">
                  <a:schemeClr val="dk1">
                    <a:alpha val="40000"/>
                  </a:schemeClr>
                </a:outerShdw>
              </a:effectLst>
              <a:latin typeface="Trebuchet MS" charset="0"/>
              <a:ea typeface="Trebuchet MS" charset="0"/>
              <a:cs typeface="Trebuchet MS" charset="0"/>
            </a:endParaRPr>
          </a:p>
        </p:txBody>
      </p:sp>
      <p:sp>
        <p:nvSpPr>
          <p:cNvPr id="11" name="Rectangle 10"/>
          <p:cNvSpPr/>
          <p:nvPr/>
        </p:nvSpPr>
        <p:spPr>
          <a:xfrm>
            <a:off x="4238919" y="3521887"/>
            <a:ext cx="1829347" cy="523220"/>
          </a:xfrm>
          <a:prstGeom prst="rect">
            <a:avLst/>
          </a:prstGeom>
          <a:noFill/>
        </p:spPr>
        <p:txBody>
          <a:bodyPr wrap="none" lIns="91440" tIns="45720" rIns="91440" bIns="45720">
            <a:spAutoFit/>
          </a:bodyPr>
          <a:lstStyle/>
          <a:p>
            <a:pPr algn="ctr"/>
            <a:r>
              <a:rPr lang="es-ES" sz="2800" smtClean="0">
                <a:ln w="0"/>
                <a:effectLst>
                  <a:outerShdw blurRad="38100" dist="19050" dir="2700000" algn="tl" rotWithShape="0">
                    <a:schemeClr val="dk1">
                      <a:alpha val="40000"/>
                    </a:schemeClr>
                  </a:outerShdw>
                </a:effectLst>
                <a:latin typeface="Trebuchet MS" charset="0"/>
                <a:ea typeface="Trebuchet MS" charset="0"/>
                <a:cs typeface="Trebuchet MS" charset="0"/>
              </a:rPr>
              <a:t>Beneficios</a:t>
            </a:r>
            <a:endParaRPr lang="es-ES_tradnl" sz="2800" b="0" cap="none" spc="0" dirty="0">
              <a:ln w="0"/>
              <a:solidFill>
                <a:schemeClr val="tx1"/>
              </a:solidFill>
              <a:effectLst>
                <a:outerShdw blurRad="38100" dist="19050" dir="2700000" algn="tl" rotWithShape="0">
                  <a:schemeClr val="dk1">
                    <a:alpha val="40000"/>
                  </a:schemeClr>
                </a:outerShdw>
              </a:effectLst>
              <a:latin typeface="Trebuchet MS" charset="0"/>
              <a:ea typeface="Trebuchet MS" charset="0"/>
              <a:cs typeface="Trebuchet MS" charset="0"/>
            </a:endParaRPr>
          </a:p>
        </p:txBody>
      </p:sp>
      <p:sp>
        <p:nvSpPr>
          <p:cNvPr id="12" name="Rectangle 11"/>
          <p:cNvSpPr/>
          <p:nvPr/>
        </p:nvSpPr>
        <p:spPr>
          <a:xfrm>
            <a:off x="4238919" y="4123033"/>
            <a:ext cx="2522422" cy="523220"/>
          </a:xfrm>
          <a:prstGeom prst="rect">
            <a:avLst/>
          </a:prstGeom>
          <a:noFill/>
        </p:spPr>
        <p:txBody>
          <a:bodyPr wrap="none" lIns="91440" tIns="45720" rIns="91440" bIns="45720">
            <a:spAutoFit/>
          </a:bodyPr>
          <a:lstStyle/>
          <a:p>
            <a:pPr algn="ctr"/>
            <a:r>
              <a:rPr lang="es-ES" sz="2800" smtClean="0">
                <a:ln w="0"/>
                <a:effectLst>
                  <a:outerShdw blurRad="38100" dist="19050" dir="2700000" algn="tl" rotWithShape="0">
                    <a:schemeClr val="dk1">
                      <a:alpha val="40000"/>
                    </a:schemeClr>
                  </a:outerShdw>
                </a:effectLst>
                <a:latin typeface="Trebuchet MS" charset="0"/>
                <a:ea typeface="Trebuchet MS" charset="0"/>
                <a:cs typeface="Trebuchet MS" charset="0"/>
              </a:rPr>
              <a:t>Proceso Actual</a:t>
            </a:r>
            <a:endParaRPr lang="es-ES_tradnl" sz="2800" b="0" cap="none" spc="0" dirty="0">
              <a:ln w="0"/>
              <a:solidFill>
                <a:schemeClr val="tx1"/>
              </a:solidFill>
              <a:effectLst>
                <a:outerShdw blurRad="38100" dist="19050" dir="2700000" algn="tl" rotWithShape="0">
                  <a:schemeClr val="dk1">
                    <a:alpha val="40000"/>
                  </a:schemeClr>
                </a:outerShdw>
              </a:effectLst>
              <a:latin typeface="Trebuchet MS" charset="0"/>
              <a:ea typeface="Trebuchet MS" charset="0"/>
              <a:cs typeface="Trebuchet MS" charset="0"/>
            </a:endParaRPr>
          </a:p>
        </p:txBody>
      </p:sp>
      <p:sp>
        <p:nvSpPr>
          <p:cNvPr id="13" name="Rectangle 12"/>
          <p:cNvSpPr/>
          <p:nvPr/>
        </p:nvSpPr>
        <p:spPr>
          <a:xfrm>
            <a:off x="4238919" y="2913586"/>
            <a:ext cx="1713932" cy="523220"/>
          </a:xfrm>
          <a:prstGeom prst="rect">
            <a:avLst/>
          </a:prstGeom>
          <a:noFill/>
        </p:spPr>
        <p:txBody>
          <a:bodyPr wrap="none" lIns="91440" tIns="45720" rIns="91440" bIns="45720">
            <a:spAutoFit/>
          </a:bodyPr>
          <a:lstStyle/>
          <a:p>
            <a:pPr algn="ctr"/>
            <a:r>
              <a:rPr lang="es-ES_tradnl" sz="2800" smtClean="0">
                <a:ln w="0"/>
                <a:effectLst>
                  <a:outerShdw blurRad="38100" dist="19050" dir="2700000" algn="tl" rotWithShape="0">
                    <a:schemeClr val="dk1">
                      <a:alpha val="40000"/>
                    </a:schemeClr>
                  </a:outerShdw>
                </a:effectLst>
                <a:latin typeface="Trebuchet MS" charset="0"/>
                <a:ea typeface="Trebuchet MS" charset="0"/>
                <a:cs typeface="Trebuchet MS" charset="0"/>
              </a:rPr>
              <a:t>Objetivos</a:t>
            </a:r>
            <a:endParaRPr lang="es-ES_tradnl" sz="2800" b="0" cap="none" spc="0" dirty="0">
              <a:ln w="0"/>
              <a:solidFill>
                <a:schemeClr val="tx1"/>
              </a:solidFill>
              <a:effectLst>
                <a:outerShdw blurRad="38100" dist="19050" dir="2700000" algn="tl" rotWithShape="0">
                  <a:schemeClr val="dk1">
                    <a:alpha val="40000"/>
                  </a:schemeClr>
                </a:outerShdw>
              </a:effectLst>
              <a:latin typeface="Trebuchet MS" charset="0"/>
              <a:ea typeface="Trebuchet MS" charset="0"/>
              <a:cs typeface="Trebuchet MS" charset="0"/>
            </a:endParaRPr>
          </a:p>
        </p:txBody>
      </p:sp>
      <p:sp>
        <p:nvSpPr>
          <p:cNvPr id="14" name="Rectangle 13"/>
          <p:cNvSpPr/>
          <p:nvPr/>
        </p:nvSpPr>
        <p:spPr>
          <a:xfrm>
            <a:off x="4238919" y="4685258"/>
            <a:ext cx="5165773" cy="523220"/>
          </a:xfrm>
          <a:prstGeom prst="rect">
            <a:avLst/>
          </a:prstGeom>
          <a:noFill/>
        </p:spPr>
        <p:txBody>
          <a:bodyPr wrap="none" lIns="91440" tIns="45720" rIns="91440" bIns="45720">
            <a:spAutoFit/>
          </a:bodyPr>
          <a:lstStyle/>
          <a:p>
            <a:pPr algn="ctr"/>
            <a:r>
              <a:rPr lang="es-ES_tradnl"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Desventajas del Proceso Actual</a:t>
            </a:r>
            <a:endParaRPr lang="es-ES_tradnl" sz="2800" b="0" cap="none" spc="0" dirty="0">
              <a:ln w="0"/>
              <a:solidFill>
                <a:schemeClr val="tx1"/>
              </a:solidFill>
              <a:effectLst>
                <a:outerShdw blurRad="38100" dist="19050" dir="2700000" algn="tl" rotWithShape="0">
                  <a:schemeClr val="dk1">
                    <a:alpha val="40000"/>
                  </a:schemeClr>
                </a:outerShdw>
              </a:effectLst>
              <a:latin typeface="Trebuchet MS" charset="0"/>
              <a:ea typeface="Trebuchet MS" charset="0"/>
              <a:cs typeface="Trebuchet MS" charset="0"/>
            </a:endParaRPr>
          </a:p>
        </p:txBody>
      </p:sp>
      <p:sp>
        <p:nvSpPr>
          <p:cNvPr id="15" name="Rectangle 14"/>
          <p:cNvSpPr/>
          <p:nvPr/>
        </p:nvSpPr>
        <p:spPr>
          <a:xfrm>
            <a:off x="4159217" y="5351558"/>
            <a:ext cx="2508508" cy="523220"/>
          </a:xfrm>
          <a:prstGeom prst="rect">
            <a:avLst/>
          </a:prstGeom>
          <a:noFill/>
        </p:spPr>
        <p:txBody>
          <a:bodyPr wrap="none" lIns="91440" tIns="45720" rIns="91440" bIns="45720">
            <a:spAutoFit/>
          </a:bodyPr>
          <a:lstStyle/>
          <a:p>
            <a:pPr algn="ctr"/>
            <a:r>
              <a:rPr lang="en-US"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Nuevo </a:t>
            </a:r>
            <a:r>
              <a:rPr lang="es-ES_tradnl"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Proceso</a:t>
            </a:r>
            <a:endParaRPr lang="es-ES_tradnl" sz="2800" b="0" cap="none" spc="0" dirty="0">
              <a:ln w="0"/>
              <a:solidFill>
                <a:schemeClr val="tx1"/>
              </a:solidFill>
              <a:effectLst>
                <a:outerShdw blurRad="38100" dist="19050" dir="2700000" algn="tl" rotWithShape="0">
                  <a:schemeClr val="dk1">
                    <a:alpha val="40000"/>
                  </a:schemeClr>
                </a:outerShdw>
              </a:effectLst>
              <a:latin typeface="Trebuchet MS" charset="0"/>
              <a:ea typeface="Trebuchet MS" charset="0"/>
              <a:cs typeface="Trebuchet MS"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01823" y="2393005"/>
            <a:ext cx="511895" cy="387043"/>
          </a:xfrm>
          <a:prstGeom prst="rect">
            <a:avLst/>
          </a:prstGeom>
        </p:spPr>
      </p:pic>
      <p:pic>
        <p:nvPicPr>
          <p:cNvPr id="16" name="Picture 1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06647" y="2966985"/>
            <a:ext cx="511895" cy="387043"/>
          </a:xfrm>
          <a:prstGeom prst="rect">
            <a:avLst/>
          </a:prstGeom>
        </p:spPr>
      </p:pic>
      <p:pic>
        <p:nvPicPr>
          <p:cNvPr id="17" name="Picture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01823" y="3581155"/>
            <a:ext cx="511895" cy="387043"/>
          </a:xfrm>
          <a:prstGeom prst="rect">
            <a:avLst/>
          </a:prstGeom>
        </p:spPr>
      </p:pic>
      <p:pic>
        <p:nvPicPr>
          <p:cNvPr id="18" name="Picture 1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27024" y="4155136"/>
            <a:ext cx="511895" cy="387043"/>
          </a:xfrm>
          <a:prstGeom prst="rect">
            <a:avLst/>
          </a:prstGeom>
        </p:spPr>
      </p:pic>
      <p:pic>
        <p:nvPicPr>
          <p:cNvPr id="19" name="Picture 1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01823" y="4803451"/>
            <a:ext cx="511895" cy="387043"/>
          </a:xfrm>
          <a:prstGeom prst="rect">
            <a:avLst/>
          </a:prstGeom>
        </p:spPr>
      </p:pic>
      <p:pic>
        <p:nvPicPr>
          <p:cNvPr id="20" name="Picture 1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01822" y="5451766"/>
            <a:ext cx="511895" cy="387043"/>
          </a:xfrm>
          <a:prstGeom prst="rect">
            <a:avLst/>
          </a:prstGeom>
        </p:spPr>
      </p:pic>
      <p:sp>
        <p:nvSpPr>
          <p:cNvPr id="21" name="Rectangle 20"/>
          <p:cNvSpPr/>
          <p:nvPr/>
        </p:nvSpPr>
        <p:spPr>
          <a:xfrm>
            <a:off x="4272048" y="1642657"/>
            <a:ext cx="2677336" cy="523220"/>
          </a:xfrm>
          <a:prstGeom prst="rect">
            <a:avLst/>
          </a:prstGeom>
          <a:noFill/>
        </p:spPr>
        <p:txBody>
          <a:bodyPr wrap="none" lIns="91440" tIns="45720" rIns="91440" bIns="45720">
            <a:spAutoFit/>
          </a:bodyPr>
          <a:lstStyle/>
          <a:p>
            <a:pPr algn="ctr"/>
            <a:r>
              <a:rPr lang="es-ES"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Marco Histórico</a:t>
            </a:r>
            <a:endParaRPr lang="es-ES_tradnl" sz="2800" b="0" cap="none" spc="0" dirty="0">
              <a:ln w="0"/>
              <a:solidFill>
                <a:schemeClr val="tx1"/>
              </a:solidFill>
              <a:effectLst>
                <a:outerShdw blurRad="38100" dist="19050" dir="2700000" algn="tl" rotWithShape="0">
                  <a:schemeClr val="dk1">
                    <a:alpha val="40000"/>
                  </a:schemeClr>
                </a:outerShdw>
              </a:effectLst>
              <a:latin typeface="Trebuchet MS" charset="0"/>
              <a:ea typeface="Trebuchet MS" charset="0"/>
              <a:cs typeface="Trebuchet MS" charset="0"/>
            </a:endParaRPr>
          </a:p>
        </p:txBody>
      </p:sp>
      <p:pic>
        <p:nvPicPr>
          <p:cNvPr id="22" name="Picture 2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83857" y="1746805"/>
            <a:ext cx="511895" cy="387043"/>
          </a:xfrm>
          <a:prstGeom prst="rect">
            <a:avLst/>
          </a:prstGeom>
        </p:spPr>
      </p:pic>
    </p:spTree>
    <p:extLst>
      <p:ext uri="{BB962C8B-B14F-4D97-AF65-F5344CB8AC3E}">
        <p14:creationId xmlns:p14="http://schemas.microsoft.com/office/powerpoint/2010/main" val="6039560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56933" y="6457890"/>
            <a:ext cx="2296784" cy="400110"/>
          </a:xfrm>
          <a:prstGeom prst="rect">
            <a:avLst/>
          </a:prstGeom>
          <a:noFill/>
        </p:spPr>
        <p:txBody>
          <a:bodyPr wrap="none" lIns="91440" tIns="45720" rIns="91440" bIns="45720">
            <a:spAutoFit/>
          </a:bodyPr>
          <a:lstStyle/>
          <a:p>
            <a:pPr algn="ctr"/>
            <a:r>
              <a:rPr lang="en-US" sz="20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ADSOFTWARE V4.0</a:t>
            </a:r>
            <a:endParaRPr lang="en-US" sz="20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7" name="Rectangle 6"/>
          <p:cNvSpPr/>
          <p:nvPr/>
        </p:nvSpPr>
        <p:spPr>
          <a:xfrm>
            <a:off x="10063180" y="6319390"/>
            <a:ext cx="1042144" cy="276999"/>
          </a:xfrm>
          <a:prstGeom prst="rect">
            <a:avLst/>
          </a:prstGeom>
          <a:noFill/>
        </p:spPr>
        <p:txBody>
          <a:bodyPr wrap="none" lIns="91440" tIns="45720" rIns="91440" bIns="45720">
            <a:spAutoFit/>
          </a:bodyPr>
          <a:lstStyle/>
          <a:p>
            <a:pPr algn="ctr"/>
            <a:r>
              <a:rPr lang="es-ES" sz="12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A-Z Software</a:t>
            </a:r>
            <a:endParaRPr lang="en-US" sz="12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9" name="Rectangle 8"/>
          <p:cNvSpPr/>
          <p:nvPr/>
        </p:nvSpPr>
        <p:spPr>
          <a:xfrm>
            <a:off x="4738439" y="706048"/>
            <a:ext cx="1816524" cy="523220"/>
          </a:xfrm>
          <a:prstGeom prst="rect">
            <a:avLst/>
          </a:prstGeom>
          <a:noFill/>
        </p:spPr>
        <p:txBody>
          <a:bodyPr wrap="none" lIns="91440" tIns="45720" rIns="91440" bIns="45720">
            <a:spAutoFit/>
          </a:bodyPr>
          <a:lstStyle/>
          <a:p>
            <a:pPr algn="ctr"/>
            <a:r>
              <a:rPr lang="es-ES_tradnl"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Contenido</a:t>
            </a:r>
            <a:endParaRPr lang="es-ES_tradnl" sz="2800" b="0" cap="none" spc="0" dirty="0">
              <a:ln w="0"/>
              <a:solidFill>
                <a:schemeClr val="tx1"/>
              </a:solidFill>
              <a:effectLst>
                <a:outerShdw blurRad="38100" dist="19050" dir="2700000" algn="tl" rotWithShape="0">
                  <a:schemeClr val="dk1">
                    <a:alpha val="40000"/>
                  </a:schemeClr>
                </a:outerShdw>
              </a:effectLst>
              <a:latin typeface="Trebuchet MS" charset="0"/>
              <a:ea typeface="Trebuchet MS" charset="0"/>
              <a:cs typeface="Trebuchet MS" charset="0"/>
            </a:endParaRPr>
          </a:p>
        </p:txBody>
      </p:sp>
      <p:sp>
        <p:nvSpPr>
          <p:cNvPr id="11" name="Rectangle 10"/>
          <p:cNvSpPr/>
          <p:nvPr/>
        </p:nvSpPr>
        <p:spPr>
          <a:xfrm>
            <a:off x="3351796" y="2497038"/>
            <a:ext cx="3126241" cy="523220"/>
          </a:xfrm>
          <a:prstGeom prst="rect">
            <a:avLst/>
          </a:prstGeom>
          <a:noFill/>
        </p:spPr>
        <p:txBody>
          <a:bodyPr wrap="none" lIns="91440" tIns="45720" rIns="91440" bIns="45720">
            <a:spAutoFit/>
          </a:bodyPr>
          <a:lstStyle/>
          <a:p>
            <a:pPr algn="ctr"/>
            <a:r>
              <a:rPr lang="es-ES" sz="2800" smtClean="0">
                <a:ln w="0"/>
                <a:effectLst>
                  <a:outerShdw blurRad="38100" dist="19050" dir="2700000" algn="tl" rotWithShape="0">
                    <a:schemeClr val="dk1">
                      <a:alpha val="40000"/>
                    </a:schemeClr>
                  </a:outerShdw>
                </a:effectLst>
                <a:latin typeface="Trebuchet MS" charset="0"/>
                <a:ea typeface="Trebuchet MS" charset="0"/>
                <a:cs typeface="Trebuchet MS" charset="0"/>
              </a:rPr>
              <a:t>Sobre Retenciones</a:t>
            </a:r>
            <a:endParaRPr lang="es-ES_tradnl" sz="2800" b="0" cap="none" spc="0" dirty="0">
              <a:ln w="0"/>
              <a:solidFill>
                <a:schemeClr val="tx1"/>
              </a:solidFill>
              <a:effectLst>
                <a:outerShdw blurRad="38100" dist="19050" dir="2700000" algn="tl" rotWithShape="0">
                  <a:schemeClr val="dk1">
                    <a:alpha val="40000"/>
                  </a:schemeClr>
                </a:outerShdw>
              </a:effectLst>
              <a:latin typeface="Trebuchet MS" charset="0"/>
              <a:ea typeface="Trebuchet MS" charset="0"/>
              <a:cs typeface="Trebuchet MS" charset="0"/>
            </a:endParaRPr>
          </a:p>
        </p:txBody>
      </p:sp>
      <p:sp>
        <p:nvSpPr>
          <p:cNvPr id="12" name="Rectangle 11"/>
          <p:cNvSpPr/>
          <p:nvPr/>
        </p:nvSpPr>
        <p:spPr>
          <a:xfrm>
            <a:off x="4277352" y="3077767"/>
            <a:ext cx="4281942" cy="523220"/>
          </a:xfrm>
          <a:prstGeom prst="rect">
            <a:avLst/>
          </a:prstGeom>
          <a:noFill/>
        </p:spPr>
        <p:txBody>
          <a:bodyPr wrap="none" lIns="91440" tIns="45720" rIns="91440" bIns="45720">
            <a:spAutoFit/>
          </a:bodyPr>
          <a:lstStyle/>
          <a:p>
            <a:pPr algn="ctr"/>
            <a:r>
              <a:rPr lang="es-ES"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Explicación de Formulas </a:t>
            </a:r>
            <a:endParaRPr lang="es-ES_tradnl" sz="2800" b="0" cap="none" spc="0" dirty="0">
              <a:ln w="0"/>
              <a:solidFill>
                <a:schemeClr val="tx1"/>
              </a:solidFill>
              <a:effectLst>
                <a:outerShdw blurRad="38100" dist="19050" dir="2700000" algn="tl" rotWithShape="0">
                  <a:schemeClr val="dk1">
                    <a:alpha val="40000"/>
                  </a:schemeClr>
                </a:outerShdw>
              </a:effectLst>
              <a:latin typeface="Trebuchet MS" charset="0"/>
              <a:ea typeface="Trebuchet MS" charset="0"/>
              <a:cs typeface="Trebuchet MS" charset="0"/>
            </a:endParaRPr>
          </a:p>
        </p:txBody>
      </p:sp>
      <p:sp>
        <p:nvSpPr>
          <p:cNvPr id="13" name="Rectangle 12"/>
          <p:cNvSpPr/>
          <p:nvPr/>
        </p:nvSpPr>
        <p:spPr>
          <a:xfrm>
            <a:off x="3351796" y="1893948"/>
            <a:ext cx="3978461" cy="523220"/>
          </a:xfrm>
          <a:prstGeom prst="rect">
            <a:avLst/>
          </a:prstGeom>
          <a:noFill/>
        </p:spPr>
        <p:txBody>
          <a:bodyPr wrap="none" lIns="91440" tIns="45720" rIns="91440" bIns="45720">
            <a:spAutoFit/>
          </a:bodyPr>
          <a:lstStyle/>
          <a:p>
            <a:pPr algn="ctr"/>
            <a:r>
              <a:rPr lang="es-ES_tradnl"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Los Alcances esperados </a:t>
            </a:r>
            <a:endParaRPr lang="es-ES_tradnl" sz="2800" b="0" cap="none" spc="0" dirty="0">
              <a:ln w="0"/>
              <a:solidFill>
                <a:schemeClr val="tx1"/>
              </a:solidFill>
              <a:effectLst>
                <a:outerShdw blurRad="38100" dist="19050" dir="2700000" algn="tl" rotWithShape="0">
                  <a:schemeClr val="dk1">
                    <a:alpha val="40000"/>
                  </a:schemeClr>
                </a:outerShdw>
              </a:effectLst>
              <a:latin typeface="Trebuchet MS" charset="0"/>
              <a:ea typeface="Trebuchet MS" charset="0"/>
              <a:cs typeface="Trebuchet MS" charset="0"/>
            </a:endParaRPr>
          </a:p>
        </p:txBody>
      </p:sp>
      <p:sp>
        <p:nvSpPr>
          <p:cNvPr id="14" name="Rectangle 13"/>
          <p:cNvSpPr/>
          <p:nvPr/>
        </p:nvSpPr>
        <p:spPr>
          <a:xfrm>
            <a:off x="3344839" y="3680857"/>
            <a:ext cx="2087687" cy="523220"/>
          </a:xfrm>
          <a:prstGeom prst="rect">
            <a:avLst/>
          </a:prstGeom>
          <a:noFill/>
        </p:spPr>
        <p:txBody>
          <a:bodyPr wrap="none" lIns="91440" tIns="45720" rIns="91440" bIns="45720">
            <a:spAutoFit/>
          </a:bodyPr>
          <a:lstStyle/>
          <a:p>
            <a:pPr algn="ctr"/>
            <a:r>
              <a:rPr lang="es-ES_tradnl" sz="2800" smtClean="0">
                <a:ln w="0"/>
                <a:effectLst>
                  <a:outerShdw blurRad="38100" dist="19050" dir="2700000" algn="tl" rotWithShape="0">
                    <a:schemeClr val="dk1">
                      <a:alpha val="40000"/>
                    </a:schemeClr>
                  </a:outerShdw>
                </a:effectLst>
                <a:latin typeface="Trebuchet MS" charset="0"/>
                <a:ea typeface="Trebuchet MS" charset="0"/>
                <a:cs typeface="Trebuchet MS" charset="0"/>
              </a:rPr>
              <a:t>Sobre el IVA</a:t>
            </a:r>
            <a:endParaRPr lang="es-ES_tradnl" sz="2800" b="0" cap="none" spc="0" dirty="0">
              <a:ln w="0"/>
              <a:solidFill>
                <a:schemeClr val="tx1"/>
              </a:solidFill>
              <a:effectLst>
                <a:outerShdw blurRad="38100" dist="19050" dir="2700000" algn="tl" rotWithShape="0">
                  <a:schemeClr val="dk1">
                    <a:alpha val="40000"/>
                  </a:schemeClr>
                </a:outerShdw>
              </a:effectLst>
              <a:latin typeface="Trebuchet MS" charset="0"/>
              <a:ea typeface="Trebuchet MS" charset="0"/>
              <a:cs typeface="Trebuchet MS" charset="0"/>
            </a:endParaRPr>
          </a:p>
        </p:txBody>
      </p:sp>
      <p:pic>
        <p:nvPicPr>
          <p:cNvPr id="16" name="Picture 1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12567" y="1923721"/>
            <a:ext cx="511895" cy="387043"/>
          </a:xfrm>
          <a:prstGeom prst="rect">
            <a:avLst/>
          </a:prstGeom>
        </p:spPr>
      </p:pic>
      <p:pic>
        <p:nvPicPr>
          <p:cNvPr id="17" name="Picture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07743" y="2537891"/>
            <a:ext cx="511895" cy="387043"/>
          </a:xfrm>
          <a:prstGeom prst="rect">
            <a:avLst/>
          </a:prstGeom>
        </p:spPr>
      </p:pic>
      <p:pic>
        <p:nvPicPr>
          <p:cNvPr id="18" name="Picture 1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44359" y="3088518"/>
            <a:ext cx="511895" cy="387043"/>
          </a:xfrm>
          <a:prstGeom prst="rect">
            <a:avLst/>
          </a:prstGeom>
        </p:spPr>
      </p:pic>
      <p:pic>
        <p:nvPicPr>
          <p:cNvPr id="19" name="Picture 1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07743" y="3760187"/>
            <a:ext cx="511895" cy="387043"/>
          </a:xfrm>
          <a:prstGeom prst="rect">
            <a:avLst/>
          </a:prstGeom>
        </p:spPr>
      </p:pic>
      <p:sp>
        <p:nvSpPr>
          <p:cNvPr id="21" name="Rectangle 20"/>
          <p:cNvSpPr/>
          <p:nvPr/>
        </p:nvSpPr>
        <p:spPr>
          <a:xfrm>
            <a:off x="4277352" y="4283947"/>
            <a:ext cx="4281942" cy="523220"/>
          </a:xfrm>
          <a:prstGeom prst="rect">
            <a:avLst/>
          </a:prstGeom>
          <a:noFill/>
        </p:spPr>
        <p:txBody>
          <a:bodyPr wrap="none" lIns="91440" tIns="45720" rIns="91440" bIns="45720">
            <a:spAutoFit/>
          </a:bodyPr>
          <a:lstStyle/>
          <a:p>
            <a:pPr algn="ctr"/>
            <a:r>
              <a:rPr lang="es-ES"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Explicación de Formulas </a:t>
            </a:r>
            <a:endParaRPr lang="es-ES_tradnl" sz="2800" b="0" cap="none" spc="0" dirty="0">
              <a:ln w="0"/>
              <a:solidFill>
                <a:schemeClr val="tx1"/>
              </a:solidFill>
              <a:effectLst>
                <a:outerShdw blurRad="38100" dist="19050" dir="2700000" algn="tl" rotWithShape="0">
                  <a:schemeClr val="dk1">
                    <a:alpha val="40000"/>
                  </a:schemeClr>
                </a:outerShdw>
              </a:effectLst>
              <a:latin typeface="Trebuchet MS" charset="0"/>
              <a:ea typeface="Trebuchet MS" charset="0"/>
              <a:cs typeface="Trebuchet MS" charset="0"/>
            </a:endParaRPr>
          </a:p>
        </p:txBody>
      </p:sp>
      <p:pic>
        <p:nvPicPr>
          <p:cNvPr id="22" name="Picture 2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44359" y="4294698"/>
            <a:ext cx="511895" cy="387043"/>
          </a:xfrm>
          <a:prstGeom prst="rect">
            <a:avLst/>
          </a:prstGeom>
        </p:spPr>
      </p:pic>
    </p:spTree>
    <p:extLst>
      <p:ext uri="{BB962C8B-B14F-4D97-AF65-F5344CB8AC3E}">
        <p14:creationId xmlns:p14="http://schemas.microsoft.com/office/powerpoint/2010/main" val="10916637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56933" y="6457890"/>
            <a:ext cx="2296784" cy="400110"/>
          </a:xfrm>
          <a:prstGeom prst="rect">
            <a:avLst/>
          </a:prstGeom>
          <a:noFill/>
        </p:spPr>
        <p:txBody>
          <a:bodyPr wrap="none" lIns="91440" tIns="45720" rIns="91440" bIns="45720">
            <a:spAutoFit/>
          </a:bodyPr>
          <a:lstStyle/>
          <a:p>
            <a:pPr algn="ctr"/>
            <a:r>
              <a:rPr lang="en-US" sz="20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ADSOFTWARE V4.0</a:t>
            </a:r>
            <a:endParaRPr lang="en-US" sz="20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7" name="Rectangle 6"/>
          <p:cNvSpPr/>
          <p:nvPr/>
        </p:nvSpPr>
        <p:spPr>
          <a:xfrm>
            <a:off x="10063180" y="6319390"/>
            <a:ext cx="1042144" cy="276999"/>
          </a:xfrm>
          <a:prstGeom prst="rect">
            <a:avLst/>
          </a:prstGeom>
          <a:noFill/>
        </p:spPr>
        <p:txBody>
          <a:bodyPr wrap="none" lIns="91440" tIns="45720" rIns="91440" bIns="45720">
            <a:spAutoFit/>
          </a:bodyPr>
          <a:lstStyle/>
          <a:p>
            <a:pPr algn="ctr"/>
            <a:r>
              <a:rPr lang="es-ES" sz="12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A-Z Software</a:t>
            </a:r>
            <a:endParaRPr lang="en-US" sz="12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9" name="Rectangle 8"/>
          <p:cNvSpPr/>
          <p:nvPr/>
        </p:nvSpPr>
        <p:spPr>
          <a:xfrm>
            <a:off x="4738439" y="706048"/>
            <a:ext cx="1816524" cy="523220"/>
          </a:xfrm>
          <a:prstGeom prst="rect">
            <a:avLst/>
          </a:prstGeom>
          <a:noFill/>
        </p:spPr>
        <p:txBody>
          <a:bodyPr wrap="none" lIns="91440" tIns="45720" rIns="91440" bIns="45720">
            <a:spAutoFit/>
          </a:bodyPr>
          <a:lstStyle/>
          <a:p>
            <a:pPr algn="ctr"/>
            <a:r>
              <a:rPr lang="es-ES_tradnl"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Contenido</a:t>
            </a:r>
            <a:endParaRPr lang="es-ES_tradnl" sz="2800" b="0" cap="none" spc="0" dirty="0">
              <a:ln w="0"/>
              <a:solidFill>
                <a:schemeClr val="tx1"/>
              </a:solidFill>
              <a:effectLst>
                <a:outerShdw blurRad="38100" dist="19050" dir="2700000" algn="tl" rotWithShape="0">
                  <a:schemeClr val="dk1">
                    <a:alpha val="40000"/>
                  </a:schemeClr>
                </a:outerShdw>
              </a:effectLst>
              <a:latin typeface="Trebuchet MS" charset="0"/>
              <a:ea typeface="Trebuchet MS" charset="0"/>
              <a:cs typeface="Trebuchet MS" charset="0"/>
            </a:endParaRPr>
          </a:p>
        </p:txBody>
      </p:sp>
      <p:sp>
        <p:nvSpPr>
          <p:cNvPr id="15" name="Rectangle 14"/>
          <p:cNvSpPr/>
          <p:nvPr/>
        </p:nvSpPr>
        <p:spPr>
          <a:xfrm>
            <a:off x="3867723" y="1746673"/>
            <a:ext cx="2655983" cy="523220"/>
          </a:xfrm>
          <a:prstGeom prst="rect">
            <a:avLst/>
          </a:prstGeom>
          <a:noFill/>
        </p:spPr>
        <p:txBody>
          <a:bodyPr wrap="none" lIns="91440" tIns="45720" rIns="91440" bIns="45720">
            <a:spAutoFit/>
          </a:bodyPr>
          <a:lstStyle/>
          <a:p>
            <a:pPr algn="ctr"/>
            <a:r>
              <a:rPr lang="en-US"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Forma  de Pago</a:t>
            </a:r>
            <a:endParaRPr lang="es-ES_tradnl" sz="2800" b="0" cap="none" spc="0" dirty="0">
              <a:ln w="0"/>
              <a:solidFill>
                <a:schemeClr val="tx1"/>
              </a:solidFill>
              <a:effectLst>
                <a:outerShdw blurRad="38100" dist="19050" dir="2700000" algn="tl" rotWithShape="0">
                  <a:schemeClr val="dk1">
                    <a:alpha val="40000"/>
                  </a:schemeClr>
                </a:outerShdw>
              </a:effectLst>
              <a:latin typeface="Trebuchet MS" charset="0"/>
              <a:ea typeface="Trebuchet MS" charset="0"/>
              <a:cs typeface="Trebuchet MS" charset="0"/>
            </a:endParaRPr>
          </a:p>
        </p:txBody>
      </p:sp>
      <p:pic>
        <p:nvPicPr>
          <p:cNvPr id="20" name="Picture 1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97174" y="1824520"/>
            <a:ext cx="511895" cy="387043"/>
          </a:xfrm>
          <a:prstGeom prst="rect">
            <a:avLst/>
          </a:prstGeom>
        </p:spPr>
      </p:pic>
      <p:sp>
        <p:nvSpPr>
          <p:cNvPr id="23" name="Rectangle 22"/>
          <p:cNvSpPr/>
          <p:nvPr/>
        </p:nvSpPr>
        <p:spPr>
          <a:xfrm>
            <a:off x="3809069" y="3126093"/>
            <a:ext cx="5546711" cy="523220"/>
          </a:xfrm>
          <a:prstGeom prst="rect">
            <a:avLst/>
          </a:prstGeom>
          <a:noFill/>
        </p:spPr>
        <p:txBody>
          <a:bodyPr wrap="none" lIns="91440" tIns="45720" rIns="91440" bIns="45720">
            <a:spAutoFit/>
          </a:bodyPr>
          <a:lstStyle/>
          <a:p>
            <a:pPr algn="ctr"/>
            <a:r>
              <a:rPr lang="en-US" sz="2800" dirty="0" err="1" smtClean="0">
                <a:ln w="0"/>
                <a:effectLst>
                  <a:outerShdw blurRad="38100" dist="19050" dir="2700000" algn="tl" rotWithShape="0">
                    <a:schemeClr val="dk1">
                      <a:alpha val="40000"/>
                    </a:schemeClr>
                  </a:outerShdw>
                </a:effectLst>
                <a:latin typeface="Trebuchet MS" charset="0"/>
                <a:ea typeface="Trebuchet MS" charset="0"/>
                <a:cs typeface="Trebuchet MS" charset="0"/>
              </a:rPr>
              <a:t>Informaci</a:t>
            </a:r>
            <a:r>
              <a:rPr lang="es-ES" sz="2800" dirty="0" err="1" smtClean="0">
                <a:ln w="0"/>
                <a:effectLst>
                  <a:outerShdw blurRad="38100" dist="19050" dir="2700000" algn="tl" rotWithShape="0">
                    <a:schemeClr val="dk1">
                      <a:alpha val="40000"/>
                    </a:schemeClr>
                  </a:outerShdw>
                </a:effectLst>
                <a:latin typeface="Trebuchet MS" charset="0"/>
                <a:ea typeface="Trebuchet MS" charset="0"/>
                <a:cs typeface="Trebuchet MS" charset="0"/>
              </a:rPr>
              <a:t>ó</a:t>
            </a:r>
            <a:r>
              <a:rPr lang="en-US"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n de la </a:t>
            </a:r>
            <a:r>
              <a:rPr lang="en-US" sz="2800" dirty="0" err="1" smtClean="0">
                <a:ln w="0"/>
                <a:effectLst>
                  <a:outerShdw blurRad="38100" dist="19050" dir="2700000" algn="tl" rotWithShape="0">
                    <a:schemeClr val="dk1">
                      <a:alpha val="40000"/>
                    </a:schemeClr>
                  </a:outerShdw>
                </a:effectLst>
                <a:latin typeface="Trebuchet MS" charset="0"/>
                <a:ea typeface="Trebuchet MS" charset="0"/>
                <a:cs typeface="Trebuchet MS" charset="0"/>
              </a:rPr>
              <a:t>Oficina</a:t>
            </a:r>
            <a:r>
              <a:rPr lang="en-US"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 Central</a:t>
            </a:r>
            <a:endParaRPr lang="es-ES_tradnl" sz="2800" b="0" cap="none" spc="0" dirty="0">
              <a:ln w="0"/>
              <a:solidFill>
                <a:schemeClr val="tx1"/>
              </a:solidFill>
              <a:effectLst>
                <a:outerShdw blurRad="38100" dist="19050" dir="2700000" algn="tl" rotWithShape="0">
                  <a:schemeClr val="dk1">
                    <a:alpha val="40000"/>
                  </a:schemeClr>
                </a:outerShdw>
              </a:effectLst>
              <a:latin typeface="Trebuchet MS" charset="0"/>
              <a:ea typeface="Trebuchet MS" charset="0"/>
              <a:cs typeface="Trebuchet MS" charset="0"/>
            </a:endParaRPr>
          </a:p>
        </p:txBody>
      </p:sp>
      <p:pic>
        <p:nvPicPr>
          <p:cNvPr id="24" name="Picture 2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67376" y="3264080"/>
            <a:ext cx="511895" cy="387043"/>
          </a:xfrm>
          <a:prstGeom prst="rect">
            <a:avLst/>
          </a:prstGeom>
        </p:spPr>
      </p:pic>
      <p:sp>
        <p:nvSpPr>
          <p:cNvPr id="25" name="Rectangle 24"/>
          <p:cNvSpPr/>
          <p:nvPr/>
        </p:nvSpPr>
        <p:spPr>
          <a:xfrm>
            <a:off x="3809069" y="2407218"/>
            <a:ext cx="3835794" cy="523220"/>
          </a:xfrm>
          <a:prstGeom prst="rect">
            <a:avLst/>
          </a:prstGeom>
          <a:noFill/>
        </p:spPr>
        <p:txBody>
          <a:bodyPr wrap="none" lIns="91440" tIns="45720" rIns="91440" bIns="45720">
            <a:spAutoFit/>
          </a:bodyPr>
          <a:lstStyle/>
          <a:p>
            <a:pPr algn="ctr"/>
            <a:r>
              <a:rPr lang="en-US"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Banco </a:t>
            </a:r>
            <a:r>
              <a:rPr lang="en-US" sz="2800" smtClean="0">
                <a:ln w="0"/>
                <a:effectLst>
                  <a:outerShdw blurRad="38100" dist="19050" dir="2700000" algn="tl" rotWithShape="0">
                    <a:schemeClr val="dk1">
                      <a:alpha val="40000"/>
                    </a:schemeClr>
                  </a:outerShdw>
                </a:effectLst>
                <a:latin typeface="Trebuchet MS" charset="0"/>
                <a:ea typeface="Trebuchet MS" charset="0"/>
                <a:cs typeface="Trebuchet MS" charset="0"/>
              </a:rPr>
              <a:t>America Central</a:t>
            </a:r>
            <a:endParaRPr lang="es-ES_tradnl" sz="2800" b="0" cap="none" spc="0" dirty="0">
              <a:ln w="0"/>
              <a:solidFill>
                <a:schemeClr val="tx1"/>
              </a:solidFill>
              <a:effectLst>
                <a:outerShdw blurRad="38100" dist="19050" dir="2700000" algn="tl" rotWithShape="0">
                  <a:schemeClr val="dk1">
                    <a:alpha val="40000"/>
                  </a:schemeClr>
                </a:outerShdw>
              </a:effectLst>
              <a:latin typeface="Trebuchet MS" charset="0"/>
              <a:ea typeface="Trebuchet MS" charset="0"/>
              <a:cs typeface="Trebuchet MS" charset="0"/>
            </a:endParaRPr>
          </a:p>
        </p:txBody>
      </p:sp>
      <p:pic>
        <p:nvPicPr>
          <p:cNvPr id="26" name="Picture 2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69781" y="2475307"/>
            <a:ext cx="511895" cy="387043"/>
          </a:xfrm>
          <a:prstGeom prst="rect">
            <a:avLst/>
          </a:prstGeom>
        </p:spPr>
      </p:pic>
    </p:spTree>
    <p:extLst>
      <p:ext uri="{BB962C8B-B14F-4D97-AF65-F5344CB8AC3E}">
        <p14:creationId xmlns:p14="http://schemas.microsoft.com/office/powerpoint/2010/main" val="7244533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56933" y="6457890"/>
            <a:ext cx="2296784" cy="400110"/>
          </a:xfrm>
          <a:prstGeom prst="rect">
            <a:avLst/>
          </a:prstGeom>
          <a:noFill/>
        </p:spPr>
        <p:txBody>
          <a:bodyPr wrap="none" lIns="91440" tIns="45720" rIns="91440" bIns="45720">
            <a:spAutoFit/>
          </a:bodyPr>
          <a:lstStyle/>
          <a:p>
            <a:pPr algn="ctr"/>
            <a:r>
              <a:rPr lang="en-US" sz="20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ADSOFTWARE V4.0</a:t>
            </a:r>
            <a:endParaRPr lang="en-US" sz="20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7" name="Rectangle 6"/>
          <p:cNvSpPr/>
          <p:nvPr/>
        </p:nvSpPr>
        <p:spPr>
          <a:xfrm>
            <a:off x="10063180" y="6319390"/>
            <a:ext cx="1042144" cy="276999"/>
          </a:xfrm>
          <a:prstGeom prst="rect">
            <a:avLst/>
          </a:prstGeom>
          <a:noFill/>
        </p:spPr>
        <p:txBody>
          <a:bodyPr wrap="none" lIns="91440" tIns="45720" rIns="91440" bIns="45720">
            <a:spAutoFit/>
          </a:bodyPr>
          <a:lstStyle/>
          <a:p>
            <a:pPr algn="ctr"/>
            <a:r>
              <a:rPr lang="es-ES" sz="12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A-Z Software</a:t>
            </a:r>
            <a:endParaRPr lang="en-US" sz="12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9" name="Rectangle 8"/>
          <p:cNvSpPr/>
          <p:nvPr/>
        </p:nvSpPr>
        <p:spPr>
          <a:xfrm>
            <a:off x="4344980" y="641393"/>
            <a:ext cx="2677336" cy="523220"/>
          </a:xfrm>
          <a:prstGeom prst="rect">
            <a:avLst/>
          </a:prstGeom>
          <a:noFill/>
        </p:spPr>
        <p:txBody>
          <a:bodyPr wrap="none" lIns="91440" tIns="45720" rIns="91440" bIns="45720">
            <a:spAutoFit/>
          </a:bodyPr>
          <a:lstStyle/>
          <a:p>
            <a:pPr algn="ctr"/>
            <a:r>
              <a:rPr lang="es-ES_tradnl"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Marco Histórico</a:t>
            </a:r>
            <a:endParaRPr lang="es-ES_tradnl" sz="2800" b="0" cap="none" spc="0" dirty="0">
              <a:ln w="0"/>
              <a:solidFill>
                <a:schemeClr val="tx1"/>
              </a:solidFill>
              <a:effectLst>
                <a:outerShdw blurRad="38100" dist="19050" dir="2700000" algn="tl" rotWithShape="0">
                  <a:schemeClr val="dk1">
                    <a:alpha val="40000"/>
                  </a:schemeClr>
                </a:outerShdw>
              </a:effectLst>
              <a:latin typeface="Trebuchet MS" charset="0"/>
              <a:ea typeface="Trebuchet MS" charset="0"/>
              <a:cs typeface="Trebuchet MS" charset="0"/>
            </a:endParaRPr>
          </a:p>
        </p:txBody>
      </p:sp>
      <p:sp>
        <p:nvSpPr>
          <p:cNvPr id="23" name="Rectangle 22"/>
          <p:cNvSpPr/>
          <p:nvPr/>
        </p:nvSpPr>
        <p:spPr>
          <a:xfrm>
            <a:off x="1257258" y="1534023"/>
            <a:ext cx="9848066" cy="3416320"/>
          </a:xfrm>
          <a:prstGeom prst="rect">
            <a:avLst/>
          </a:prstGeom>
          <a:noFill/>
        </p:spPr>
        <p:txBody>
          <a:bodyPr wrap="square" lIns="91440" tIns="45720" rIns="91440" bIns="45720">
            <a:spAutoFit/>
          </a:bodyPr>
          <a:lstStyle/>
          <a:p>
            <a:pPr algn="just"/>
            <a:r>
              <a:rPr lang="es-ES_tradnl" sz="24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El proceso de la mejora continua de la información contable de la CONFERENCIA EVANGELICA DE LAS ASAMBLEAS DE DIOS inicio  en mayo 2016 bajo la implementación de la plataforma ADSOFTWARE con el modulo de donaciones; el cual produjo excelentes resultados en cuanto a los reporte generados.</a:t>
            </a:r>
          </a:p>
          <a:p>
            <a:pPr algn="just"/>
            <a:endParaRPr lang="es-ES_tradnl" sz="2400" dirty="0">
              <a:ln w="0"/>
              <a:effectLst>
                <a:outerShdw blurRad="38100" dist="19050" dir="2700000" algn="tl" rotWithShape="0">
                  <a:schemeClr val="dk1">
                    <a:alpha val="40000"/>
                  </a:schemeClr>
                </a:outerShdw>
              </a:effectLst>
              <a:latin typeface="Trebuchet MS" charset="0"/>
              <a:ea typeface="Trebuchet MS" charset="0"/>
              <a:cs typeface="Trebuchet MS" charset="0"/>
            </a:endParaRPr>
          </a:p>
          <a:p>
            <a:pPr algn="just"/>
            <a:r>
              <a:rPr lang="es-ES_tradnl" sz="24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La visión de la tesorería es innovar y mejorar los procesos de información contable para cumplir eficientemente con las exigencias fiscales, tributarias, financieras, laborales y ministeriales.  </a:t>
            </a:r>
          </a:p>
        </p:txBody>
      </p:sp>
    </p:spTree>
    <p:extLst>
      <p:ext uri="{BB962C8B-B14F-4D97-AF65-F5344CB8AC3E}">
        <p14:creationId xmlns:p14="http://schemas.microsoft.com/office/powerpoint/2010/main" val="8691996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56934" y="6457890"/>
            <a:ext cx="2296783" cy="400110"/>
          </a:xfrm>
          <a:prstGeom prst="rect">
            <a:avLst/>
          </a:prstGeom>
          <a:noFill/>
        </p:spPr>
        <p:txBody>
          <a:bodyPr wrap="none" lIns="91440" tIns="45720" rIns="91440" bIns="45720">
            <a:spAutoFit/>
          </a:bodyPr>
          <a:lstStyle/>
          <a:p>
            <a:pPr algn="ctr"/>
            <a:r>
              <a:rPr lang="en-US" sz="20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ADSOFTWARE V4.0</a:t>
            </a:r>
            <a:endParaRPr lang="en-US" sz="20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7" name="Rectangle 6"/>
          <p:cNvSpPr/>
          <p:nvPr/>
        </p:nvSpPr>
        <p:spPr>
          <a:xfrm>
            <a:off x="10063180" y="6319390"/>
            <a:ext cx="1042144" cy="276999"/>
          </a:xfrm>
          <a:prstGeom prst="rect">
            <a:avLst/>
          </a:prstGeom>
          <a:noFill/>
        </p:spPr>
        <p:txBody>
          <a:bodyPr wrap="none" lIns="91440" tIns="45720" rIns="91440" bIns="45720">
            <a:spAutoFit/>
          </a:bodyPr>
          <a:lstStyle/>
          <a:p>
            <a:pPr algn="ctr"/>
            <a:r>
              <a:rPr lang="es-ES" sz="12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A-Z Software</a:t>
            </a:r>
            <a:endParaRPr lang="en-US" sz="12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9" name="Rectangle 8"/>
          <p:cNvSpPr/>
          <p:nvPr/>
        </p:nvSpPr>
        <p:spPr>
          <a:xfrm>
            <a:off x="4735235" y="1061098"/>
            <a:ext cx="1822936" cy="523220"/>
          </a:xfrm>
          <a:prstGeom prst="rect">
            <a:avLst/>
          </a:prstGeom>
          <a:noFill/>
        </p:spPr>
        <p:txBody>
          <a:bodyPr wrap="none" lIns="91440" tIns="45720" rIns="91440" bIns="45720">
            <a:spAutoFit/>
          </a:bodyPr>
          <a:lstStyle/>
          <a:p>
            <a:pPr algn="ctr"/>
            <a:r>
              <a:rPr lang="es-ES_tradnl"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LO NUEVO</a:t>
            </a:r>
            <a:endParaRPr lang="es-ES_tradnl" sz="2800" b="0" cap="none" spc="0" dirty="0">
              <a:ln w="0"/>
              <a:solidFill>
                <a:schemeClr val="tx1"/>
              </a:solidFill>
              <a:effectLst>
                <a:outerShdw blurRad="38100" dist="19050" dir="2700000" algn="tl" rotWithShape="0">
                  <a:schemeClr val="dk1">
                    <a:alpha val="40000"/>
                  </a:schemeClr>
                </a:outerShdw>
              </a:effectLst>
              <a:latin typeface="Trebuchet MS" charset="0"/>
              <a:ea typeface="Trebuchet MS" charset="0"/>
              <a:cs typeface="Trebuchet MS" charset="0"/>
            </a:endParaRPr>
          </a:p>
        </p:txBody>
      </p:sp>
      <p:sp>
        <p:nvSpPr>
          <p:cNvPr id="16" name="Rectangle 15"/>
          <p:cNvSpPr/>
          <p:nvPr/>
        </p:nvSpPr>
        <p:spPr>
          <a:xfrm>
            <a:off x="3963677" y="2653423"/>
            <a:ext cx="2422715" cy="523220"/>
          </a:xfrm>
          <a:prstGeom prst="rect">
            <a:avLst/>
          </a:prstGeom>
          <a:noFill/>
        </p:spPr>
        <p:txBody>
          <a:bodyPr wrap="none" lIns="91440" tIns="45720" rIns="91440" bIns="45720">
            <a:spAutoFit/>
          </a:bodyPr>
          <a:lstStyle/>
          <a:p>
            <a:pPr algn="ctr"/>
            <a:r>
              <a:rPr lang="es-ES_tradnl"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Modulo de </a:t>
            </a:r>
            <a:r>
              <a:rPr lang="es-ES"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IVA</a:t>
            </a:r>
            <a:endParaRPr lang="es-ES_tradnl" sz="2800" b="0" cap="none" spc="0" dirty="0">
              <a:ln w="0"/>
              <a:solidFill>
                <a:schemeClr val="tx1"/>
              </a:solidFill>
              <a:effectLst>
                <a:outerShdw blurRad="38100" dist="19050" dir="2700000" algn="tl" rotWithShape="0">
                  <a:schemeClr val="dk1">
                    <a:alpha val="40000"/>
                  </a:schemeClr>
                </a:outerShdw>
              </a:effectLst>
              <a:latin typeface="Trebuchet MS" charset="0"/>
              <a:ea typeface="Trebuchet MS" charset="0"/>
              <a:cs typeface="Trebuchet MS" charset="0"/>
            </a:endParaRPr>
          </a:p>
        </p:txBody>
      </p:sp>
      <p:sp>
        <p:nvSpPr>
          <p:cNvPr id="17" name="Rectangle 16"/>
          <p:cNvSpPr/>
          <p:nvPr/>
        </p:nvSpPr>
        <p:spPr>
          <a:xfrm>
            <a:off x="3917381" y="1943157"/>
            <a:ext cx="3870034" cy="523220"/>
          </a:xfrm>
          <a:prstGeom prst="rect">
            <a:avLst/>
          </a:prstGeom>
          <a:noFill/>
        </p:spPr>
        <p:txBody>
          <a:bodyPr wrap="none" lIns="91440" tIns="45720" rIns="91440" bIns="45720">
            <a:spAutoFit/>
          </a:bodyPr>
          <a:lstStyle/>
          <a:p>
            <a:pPr algn="ctr"/>
            <a:r>
              <a:rPr lang="es-ES_tradnl"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Modulo </a:t>
            </a:r>
            <a:r>
              <a:rPr lang="es-ES_tradnl" sz="2800" smtClean="0">
                <a:ln w="0"/>
                <a:effectLst>
                  <a:outerShdw blurRad="38100" dist="19050" dir="2700000" algn="tl" rotWithShape="0">
                    <a:schemeClr val="dk1">
                      <a:alpha val="40000"/>
                    </a:schemeClr>
                  </a:outerShdw>
                </a:effectLst>
                <a:latin typeface="Trebuchet MS" charset="0"/>
                <a:ea typeface="Trebuchet MS" charset="0"/>
                <a:cs typeface="Trebuchet MS" charset="0"/>
              </a:rPr>
              <a:t>de Retenciones</a:t>
            </a:r>
            <a:endParaRPr lang="es-ES_tradnl" sz="2800" b="0" cap="none" spc="0" dirty="0">
              <a:ln w="0"/>
              <a:solidFill>
                <a:schemeClr val="tx1"/>
              </a:solidFill>
              <a:effectLst>
                <a:outerShdw blurRad="38100" dist="19050" dir="2700000" algn="tl" rotWithShape="0">
                  <a:schemeClr val="dk1">
                    <a:alpha val="40000"/>
                  </a:schemeClr>
                </a:outerShdw>
              </a:effectLst>
              <a:latin typeface="Trebuchet MS" charset="0"/>
              <a:ea typeface="Trebuchet MS" charset="0"/>
              <a:cs typeface="Trebuchet MS" charset="0"/>
            </a:endParaRPr>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03634" y="2052789"/>
            <a:ext cx="511895" cy="387043"/>
          </a:xfrm>
          <a:prstGeom prst="rect">
            <a:avLst/>
          </a:prstGeom>
        </p:spPr>
      </p:pic>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03633" y="2756854"/>
            <a:ext cx="511895" cy="387043"/>
          </a:xfrm>
          <a:prstGeom prst="rect">
            <a:avLst/>
          </a:prstGeom>
        </p:spPr>
      </p:pic>
      <p:sp>
        <p:nvSpPr>
          <p:cNvPr id="13" name="Rectangle 12"/>
          <p:cNvSpPr/>
          <p:nvPr/>
        </p:nvSpPr>
        <p:spPr>
          <a:xfrm>
            <a:off x="3815528" y="3280074"/>
            <a:ext cx="2719014" cy="523220"/>
          </a:xfrm>
          <a:prstGeom prst="rect">
            <a:avLst/>
          </a:prstGeom>
          <a:noFill/>
        </p:spPr>
        <p:txBody>
          <a:bodyPr wrap="none" lIns="91440" tIns="45720" rIns="91440" bIns="45720">
            <a:spAutoFit/>
          </a:bodyPr>
          <a:lstStyle/>
          <a:p>
            <a:pPr algn="ctr"/>
            <a:r>
              <a:rPr lang="es-ES_tradnl"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Foro(Fase Beta)</a:t>
            </a:r>
            <a:endParaRPr lang="es-ES_tradnl" sz="2800" b="0" cap="none" spc="0" dirty="0">
              <a:ln w="0"/>
              <a:solidFill>
                <a:schemeClr val="tx1"/>
              </a:solidFill>
              <a:effectLst>
                <a:outerShdw blurRad="38100" dist="19050" dir="2700000" algn="tl" rotWithShape="0">
                  <a:schemeClr val="dk1">
                    <a:alpha val="40000"/>
                  </a:schemeClr>
                </a:outerShdw>
              </a:effectLst>
              <a:latin typeface="Trebuchet MS" charset="0"/>
              <a:ea typeface="Trebuchet MS" charset="0"/>
              <a:cs typeface="Trebuchet MS" charset="0"/>
            </a:endParaRPr>
          </a:p>
        </p:txBody>
      </p:sp>
      <p:sp>
        <p:nvSpPr>
          <p:cNvPr id="14" name="Rectangle 13"/>
          <p:cNvSpPr/>
          <p:nvPr/>
        </p:nvSpPr>
        <p:spPr>
          <a:xfrm>
            <a:off x="3820479" y="4010156"/>
            <a:ext cx="4942380" cy="523220"/>
          </a:xfrm>
          <a:prstGeom prst="rect">
            <a:avLst/>
          </a:prstGeom>
          <a:noFill/>
        </p:spPr>
        <p:txBody>
          <a:bodyPr wrap="none" lIns="91440" tIns="45720" rIns="91440" bIns="45720">
            <a:spAutoFit/>
          </a:bodyPr>
          <a:lstStyle/>
          <a:p>
            <a:pPr algn="ctr"/>
            <a:r>
              <a:rPr lang="es-ES_tradnl"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Botones de ayuda (Fase Beta)</a:t>
            </a:r>
            <a:endParaRPr lang="es-ES_tradnl" sz="2800" b="0" cap="none" spc="0" dirty="0">
              <a:ln w="0"/>
              <a:solidFill>
                <a:schemeClr val="tx1"/>
              </a:solidFill>
              <a:effectLst>
                <a:outerShdw blurRad="38100" dist="19050" dir="2700000" algn="tl" rotWithShape="0">
                  <a:schemeClr val="dk1">
                    <a:alpha val="40000"/>
                  </a:schemeClr>
                </a:outerShdw>
              </a:effectLst>
              <a:latin typeface="Trebuchet MS" charset="0"/>
              <a:ea typeface="Trebuchet MS" charset="0"/>
              <a:cs typeface="Trebuchet MS" charset="0"/>
            </a:endParaRPr>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03634" y="3348163"/>
            <a:ext cx="511895" cy="387043"/>
          </a:xfrm>
          <a:prstGeom prst="rect">
            <a:avLst/>
          </a:prstGeom>
        </p:spPr>
      </p:pic>
      <p:pic>
        <p:nvPicPr>
          <p:cNvPr id="18" name="Picture 1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03633" y="4052228"/>
            <a:ext cx="511895" cy="387043"/>
          </a:xfrm>
          <a:prstGeom prst="rect">
            <a:avLst/>
          </a:prstGeom>
        </p:spPr>
      </p:pic>
      <p:sp>
        <p:nvSpPr>
          <p:cNvPr id="20" name="Rectangle 19"/>
          <p:cNvSpPr/>
          <p:nvPr/>
        </p:nvSpPr>
        <p:spPr>
          <a:xfrm>
            <a:off x="3820479" y="4550160"/>
            <a:ext cx="2399503" cy="523220"/>
          </a:xfrm>
          <a:prstGeom prst="rect">
            <a:avLst/>
          </a:prstGeom>
          <a:noFill/>
        </p:spPr>
        <p:txBody>
          <a:bodyPr wrap="none" lIns="91440" tIns="45720" rIns="91440" bIns="45720">
            <a:spAutoFit/>
          </a:bodyPr>
          <a:lstStyle/>
          <a:p>
            <a:pPr algn="ctr"/>
            <a:r>
              <a:rPr lang="es-ES_tradnl"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Pago en Línea</a:t>
            </a:r>
            <a:endParaRPr lang="es-ES_tradnl" sz="2800" b="0" cap="none" spc="0" dirty="0">
              <a:ln w="0"/>
              <a:solidFill>
                <a:schemeClr val="tx1"/>
              </a:solidFill>
              <a:effectLst>
                <a:outerShdw blurRad="38100" dist="19050" dir="2700000" algn="tl" rotWithShape="0">
                  <a:schemeClr val="dk1">
                    <a:alpha val="40000"/>
                  </a:schemeClr>
                </a:outerShdw>
              </a:effectLst>
              <a:latin typeface="Trebuchet MS" charset="0"/>
              <a:ea typeface="Trebuchet MS" charset="0"/>
              <a:cs typeface="Trebuchet MS" charset="0"/>
            </a:endParaRPr>
          </a:p>
        </p:txBody>
      </p: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98682" y="4618249"/>
            <a:ext cx="511895" cy="387043"/>
          </a:xfrm>
          <a:prstGeom prst="rect">
            <a:avLst/>
          </a:prstGeom>
        </p:spPr>
      </p:pic>
    </p:spTree>
    <p:extLst>
      <p:ext uri="{BB962C8B-B14F-4D97-AF65-F5344CB8AC3E}">
        <p14:creationId xmlns:p14="http://schemas.microsoft.com/office/powerpoint/2010/main" val="20426415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56933" y="6457890"/>
            <a:ext cx="2296784" cy="400110"/>
          </a:xfrm>
          <a:prstGeom prst="rect">
            <a:avLst/>
          </a:prstGeom>
          <a:noFill/>
        </p:spPr>
        <p:txBody>
          <a:bodyPr wrap="none" lIns="91440" tIns="45720" rIns="91440" bIns="45720">
            <a:spAutoFit/>
          </a:bodyPr>
          <a:lstStyle/>
          <a:p>
            <a:pPr algn="ctr"/>
            <a:r>
              <a:rPr lang="en-US" sz="20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ADSOFTWARE V4.0</a:t>
            </a:r>
            <a:endParaRPr lang="en-US" sz="20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7" name="Rectangle 6"/>
          <p:cNvSpPr/>
          <p:nvPr/>
        </p:nvSpPr>
        <p:spPr>
          <a:xfrm>
            <a:off x="10063180" y="6319390"/>
            <a:ext cx="1042144" cy="276999"/>
          </a:xfrm>
          <a:prstGeom prst="rect">
            <a:avLst/>
          </a:prstGeom>
          <a:noFill/>
        </p:spPr>
        <p:txBody>
          <a:bodyPr wrap="none" lIns="91440" tIns="45720" rIns="91440" bIns="45720">
            <a:spAutoFit/>
          </a:bodyPr>
          <a:lstStyle/>
          <a:p>
            <a:pPr algn="ctr"/>
            <a:r>
              <a:rPr lang="es-ES" sz="12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A-Z Software</a:t>
            </a:r>
            <a:endParaRPr lang="en-US" sz="12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9" name="Rectangle 8"/>
          <p:cNvSpPr/>
          <p:nvPr/>
        </p:nvSpPr>
        <p:spPr>
          <a:xfrm>
            <a:off x="2543136" y="706048"/>
            <a:ext cx="6207148" cy="523220"/>
          </a:xfrm>
          <a:prstGeom prst="rect">
            <a:avLst/>
          </a:prstGeom>
          <a:noFill/>
        </p:spPr>
        <p:txBody>
          <a:bodyPr wrap="none" lIns="91440" tIns="45720" rIns="91440" bIns="45720">
            <a:spAutoFit/>
          </a:bodyPr>
          <a:lstStyle/>
          <a:p>
            <a:pPr algn="ctr"/>
            <a:r>
              <a:rPr lang="es-ES_tradnl" sz="28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Objetivos de las nuevas herramientas</a:t>
            </a:r>
            <a:endParaRPr lang="es-ES_tradnl" sz="2800" b="0" cap="none" spc="0" dirty="0">
              <a:ln w="0"/>
              <a:solidFill>
                <a:schemeClr val="tx1"/>
              </a:solidFill>
              <a:effectLst>
                <a:outerShdw blurRad="38100" dist="19050" dir="2700000" algn="tl" rotWithShape="0">
                  <a:schemeClr val="dk1">
                    <a:alpha val="40000"/>
                  </a:schemeClr>
                </a:outerShdw>
              </a:effectLst>
              <a:latin typeface="Trebuchet MS" charset="0"/>
              <a:ea typeface="Trebuchet MS" charset="0"/>
              <a:cs typeface="Trebuchet MS" charset="0"/>
            </a:endParaRPr>
          </a:p>
        </p:txBody>
      </p:sp>
      <p:sp>
        <p:nvSpPr>
          <p:cNvPr id="16" name="Rectangle 15"/>
          <p:cNvSpPr/>
          <p:nvPr/>
        </p:nvSpPr>
        <p:spPr>
          <a:xfrm>
            <a:off x="1423513" y="1367768"/>
            <a:ext cx="9160739" cy="1200329"/>
          </a:xfrm>
          <a:prstGeom prst="rect">
            <a:avLst/>
          </a:prstGeom>
          <a:noFill/>
        </p:spPr>
        <p:txBody>
          <a:bodyPr wrap="square" lIns="91440" tIns="45720" rIns="91440" bIns="45720">
            <a:spAutoFit/>
          </a:bodyPr>
          <a:lstStyle/>
          <a:p>
            <a:pPr algn="just"/>
            <a:r>
              <a:rPr lang="es-ES_tradnl" sz="24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Estandarización  en el  ingreso de  información con la ayuda  de la herramienta informática ADSOFTWARE.</a:t>
            </a:r>
          </a:p>
          <a:p>
            <a:pPr algn="just"/>
            <a:r>
              <a:rPr lang="es-ES_tradnl" sz="24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Obteniendo buenos resultados.</a:t>
            </a:r>
          </a:p>
        </p:txBody>
      </p:sp>
      <p:sp>
        <p:nvSpPr>
          <p:cNvPr id="21" name="Rectangle 20"/>
          <p:cNvSpPr/>
          <p:nvPr/>
        </p:nvSpPr>
        <p:spPr>
          <a:xfrm>
            <a:off x="1423512" y="2672237"/>
            <a:ext cx="9160739" cy="3046988"/>
          </a:xfrm>
          <a:prstGeom prst="rect">
            <a:avLst/>
          </a:prstGeom>
          <a:noFill/>
        </p:spPr>
        <p:txBody>
          <a:bodyPr wrap="square" lIns="91440" tIns="45720" rIns="91440" bIns="45720">
            <a:spAutoFit/>
          </a:bodyPr>
          <a:lstStyle/>
          <a:p>
            <a:pPr algn="just"/>
            <a:r>
              <a:rPr lang="es-ES_tradnl" sz="24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Mejorar los tiempos de entrega </a:t>
            </a:r>
            <a:r>
              <a:rPr lang="es-ES_tradnl" sz="2400" dirty="0" err="1" smtClean="0">
                <a:ln w="0"/>
                <a:effectLst>
                  <a:outerShdw blurRad="38100" dist="19050" dir="2700000" algn="tl" rotWithShape="0">
                    <a:schemeClr val="dk1">
                      <a:alpha val="40000"/>
                    </a:schemeClr>
                  </a:outerShdw>
                </a:effectLst>
                <a:latin typeface="Trebuchet MS" charset="0"/>
                <a:ea typeface="Trebuchet MS" charset="0"/>
                <a:cs typeface="Trebuchet MS" charset="0"/>
              </a:rPr>
              <a:t>atr</a:t>
            </a:r>
            <a:r>
              <a:rPr lang="es-ES" sz="2400" dirty="0">
                <a:ln w="0"/>
                <a:effectLst>
                  <a:outerShdw blurRad="38100" dist="19050" dir="2700000" algn="tl" rotWithShape="0">
                    <a:schemeClr val="dk1">
                      <a:alpha val="40000"/>
                    </a:schemeClr>
                  </a:outerShdw>
                </a:effectLst>
                <a:latin typeface="Trebuchet MS" charset="0"/>
                <a:ea typeface="Trebuchet MS" charset="0"/>
                <a:cs typeface="Trebuchet MS" charset="0"/>
              </a:rPr>
              <a:t>a</a:t>
            </a:r>
            <a:r>
              <a:rPr lang="es-ES_tradnl" sz="24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v</a:t>
            </a:r>
            <a:r>
              <a:rPr lang="es-ES" sz="2400" dirty="0">
                <a:ln w="0"/>
                <a:effectLst>
                  <a:outerShdw blurRad="38100" dist="19050" dir="2700000" algn="tl" rotWithShape="0">
                    <a:schemeClr val="dk1">
                      <a:alpha val="40000"/>
                    </a:schemeClr>
                  </a:outerShdw>
                </a:effectLst>
                <a:latin typeface="Trebuchet MS" charset="0"/>
                <a:ea typeface="Trebuchet MS" charset="0"/>
                <a:cs typeface="Trebuchet MS" charset="0"/>
              </a:rPr>
              <a:t>e</a:t>
            </a:r>
            <a:r>
              <a:rPr lang="es-ES_tradnl" sz="24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s de la herramienta informática ADSOFTWARE.</a:t>
            </a:r>
          </a:p>
          <a:p>
            <a:pPr algn="just"/>
            <a:endParaRPr lang="es-ES_tradnl" sz="2400" dirty="0">
              <a:ln w="0"/>
              <a:effectLst>
                <a:outerShdw blurRad="38100" dist="19050" dir="2700000" algn="tl" rotWithShape="0">
                  <a:schemeClr val="dk1">
                    <a:alpha val="40000"/>
                  </a:schemeClr>
                </a:outerShdw>
              </a:effectLst>
              <a:latin typeface="Trebuchet MS" charset="0"/>
              <a:ea typeface="Trebuchet MS" charset="0"/>
              <a:cs typeface="Trebuchet MS" charset="0"/>
            </a:endParaRPr>
          </a:p>
          <a:p>
            <a:pPr algn="just"/>
            <a:r>
              <a:rPr lang="es-ES_tradnl" sz="24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Suprimir la duplicidad de la información en el  procesos.</a:t>
            </a:r>
          </a:p>
          <a:p>
            <a:pPr algn="just"/>
            <a:endParaRPr lang="es-ES_tradnl" sz="2400" dirty="0">
              <a:ln w="0"/>
              <a:effectLst>
                <a:outerShdw blurRad="38100" dist="19050" dir="2700000" algn="tl" rotWithShape="0">
                  <a:schemeClr val="dk1">
                    <a:alpha val="40000"/>
                  </a:schemeClr>
                </a:outerShdw>
              </a:effectLst>
              <a:latin typeface="Trebuchet MS" charset="0"/>
              <a:ea typeface="Trebuchet MS" charset="0"/>
              <a:cs typeface="Trebuchet MS" charset="0"/>
            </a:endParaRPr>
          </a:p>
          <a:p>
            <a:pPr algn="just"/>
            <a:r>
              <a:rPr lang="es-ES_tradnl" sz="24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Facilitar el pago en línea de los impuestos mensuales.</a:t>
            </a:r>
          </a:p>
          <a:p>
            <a:pPr algn="just"/>
            <a:endParaRPr lang="es-ES_tradnl" sz="2400" dirty="0">
              <a:ln w="0"/>
              <a:effectLst>
                <a:outerShdw blurRad="38100" dist="19050" dir="2700000" algn="tl" rotWithShape="0">
                  <a:schemeClr val="dk1">
                    <a:alpha val="40000"/>
                  </a:schemeClr>
                </a:outerShdw>
              </a:effectLst>
              <a:latin typeface="Trebuchet MS" charset="0"/>
              <a:ea typeface="Trebuchet MS" charset="0"/>
              <a:cs typeface="Trebuchet MS" charset="0"/>
            </a:endParaRPr>
          </a:p>
          <a:p>
            <a:pPr algn="just"/>
            <a:r>
              <a:rPr lang="es-ES_tradnl" sz="2400" dirty="0" smtClean="0">
                <a:ln w="0"/>
                <a:effectLst>
                  <a:outerShdw blurRad="38100" dist="19050" dir="2700000" algn="tl" rotWithShape="0">
                    <a:schemeClr val="dk1">
                      <a:alpha val="40000"/>
                    </a:schemeClr>
                  </a:outerShdw>
                </a:effectLst>
                <a:latin typeface="Trebuchet MS" charset="0"/>
                <a:ea typeface="Trebuchet MS" charset="0"/>
                <a:cs typeface="Trebuchet MS" charset="0"/>
              </a:rPr>
              <a:t>Simplificar el cumplimiento de las obligaciones tributarias.</a:t>
            </a:r>
          </a:p>
        </p:txBody>
      </p:sp>
    </p:spTree>
    <p:extLst>
      <p:ext uri="{BB962C8B-B14F-4D97-AF65-F5344CB8AC3E}">
        <p14:creationId xmlns:p14="http://schemas.microsoft.com/office/powerpoint/2010/main" val="1195425059"/>
      </p:ext>
    </p:extLst>
  </p:cSld>
  <p:clrMapOvr>
    <a:masterClrMapping/>
  </p:clrMapOvr>
  <p:timing>
    <p:tnLst>
      <p:par>
        <p:cTn id="1" dur="indefinite" restart="never" nodeType="tmRoot"/>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Droplet</Template>
  <TotalTime>2843</TotalTime>
  <Words>1419</Words>
  <Application>Microsoft Office PowerPoint</Application>
  <PresentationFormat>Panorámica</PresentationFormat>
  <Paragraphs>352</Paragraphs>
  <Slides>34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34</vt:i4>
      </vt:variant>
    </vt:vector>
  </HeadingPairs>
  <TitlesOfParts>
    <vt:vector size="38" baseType="lpstr">
      <vt:lpstr>Arial</vt:lpstr>
      <vt:lpstr>Trebuchet MS</vt:lpstr>
      <vt:lpstr>Tw Cen MT</vt:lpstr>
      <vt:lpstr>Droplet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Funes 先生Eduardo</dc:creator>
  <cp:lastModifiedBy>Usuario</cp:lastModifiedBy>
  <cp:revision>198</cp:revision>
  <dcterms:created xsi:type="dcterms:W3CDTF">2017-05-10T19:41:54Z</dcterms:created>
  <dcterms:modified xsi:type="dcterms:W3CDTF">2017-07-07T15:05:15Z</dcterms:modified>
</cp:coreProperties>
</file>